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48" r:id="rId93"/>
    <p:sldId id="349" r:id="rId94"/>
    <p:sldId id="350" r:id="rId95"/>
    <p:sldId id="351" r:id="rId96"/>
    <p:sldId id="352" r:id="rId97"/>
    <p:sldId id="353" r:id="rId98"/>
    <p:sldId id="354" r:id="rId99"/>
    <p:sldId id="355" r:id="rId100"/>
    <p:sldId id="356" r:id="rId101"/>
    <p:sldId id="357" r:id="rId102"/>
    <p:sldId id="358" r:id="rId103"/>
    <p:sldId id="359" r:id="rId104"/>
    <p:sldId id="360" r:id="rId105"/>
    <p:sldId id="361" r:id="rId106"/>
    <p:sldId id="362" r:id="rId107"/>
    <p:sldId id="363" r:id="rId108"/>
    <p:sldId id="364" r:id="rId109"/>
    <p:sldId id="365" r:id="rId110"/>
    <p:sldId id="366" r:id="rId111"/>
    <p:sldId id="367" r:id="rId112"/>
    <p:sldId id="368" r:id="rId113"/>
    <p:sldId id="369" r:id="rId114"/>
    <p:sldId id="370" r:id="rId115"/>
    <p:sldId id="371" r:id="rId116"/>
    <p:sldId id="372" r:id="rId1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83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viewProps" Target="viewProps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366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3937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694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724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363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951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4880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361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277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808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39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B2978-B935-410B-8F3B-E28E342BD827}" type="datetimeFigureOut">
              <a:rPr lang="zh-CN" altLang="en-US" smtClean="0"/>
              <a:t>2016-08-17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59E05-970A-4B18-B889-2EF769AC8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819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9.emf"/><Relationship Id="rId5" Type="http://schemas.openxmlformats.org/officeDocument/2006/relationships/package" Target="../embeddings/Microsoft_Word_Document6.docx"/><Relationship Id="rId4" Type="http://schemas.openxmlformats.org/officeDocument/2006/relationships/image" Target="../media/image1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0.emf"/><Relationship Id="rId5" Type="http://schemas.openxmlformats.org/officeDocument/2006/relationships/package" Target="../embeddings/Microsoft_Word_Document7.docx"/><Relationship Id="rId4" Type="http://schemas.openxmlformats.org/officeDocument/2006/relationships/image" Target="../media/image1.pn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2.emf"/><Relationship Id="rId5" Type="http://schemas.openxmlformats.org/officeDocument/2006/relationships/package" Target="../embeddings/Microsoft_Word_Document8.docx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3.emf"/><Relationship Id="rId5" Type="http://schemas.openxmlformats.org/officeDocument/2006/relationships/package" Target="../embeddings/Microsoft_Word_Document9.docx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package" Target="../embeddings/Microsoft_Word_Document1.docx"/><Relationship Id="rId4" Type="http://schemas.openxmlformats.org/officeDocument/2006/relationships/slide" Target="slide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5" Type="http://schemas.openxmlformats.org/officeDocument/2006/relationships/package" Target="../embeddings/Microsoft_Word_Document2.docx"/><Relationship Id="rId4" Type="http://schemas.openxmlformats.org/officeDocument/2006/relationships/slide" Target="slide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image" Target="../media/image20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package" Target="../embeddings/Microsoft_Word_Document3.docx"/><Relationship Id="rId4" Type="http://schemas.openxmlformats.org/officeDocument/2006/relationships/slide" Target="slide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Word_Document4.docx"/><Relationship Id="rId4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image" Target="../media/image21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8.emf"/><Relationship Id="rId5" Type="http://schemas.openxmlformats.org/officeDocument/2006/relationships/package" Target="../embeddings/Microsoft_Word_Document5.docx"/><Relationship Id="rId4" Type="http://schemas.openxmlformats.org/officeDocument/2006/relationships/image" Target="../media/image1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920037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400" smtClean="0">
                <a:solidFill>
                  <a:srgbClr val="FF6600"/>
                </a:solidFill>
                <a:latin typeface="黑体" pitchFamily="2" charset="-122"/>
                <a:ea typeface="黑体" pitchFamily="2" charset="-122"/>
              </a:rPr>
              <a:t>第</a:t>
            </a:r>
            <a:r>
              <a:rPr lang="en-US" altLang="zh-CN" sz="4400" smtClean="0">
                <a:solidFill>
                  <a:srgbClr val="FF6600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4400" smtClean="0">
                <a:solidFill>
                  <a:srgbClr val="FF6600"/>
                </a:solidFill>
                <a:latin typeface="黑体" pitchFamily="2" charset="-122"/>
                <a:ea typeface="黑体" pitchFamily="2" charset="-122"/>
              </a:rPr>
              <a:t>讲　</a:t>
            </a:r>
            <a:r>
              <a:rPr lang="zh-CN" altLang="zh-CN" sz="4400" smtClean="0">
                <a:solidFill>
                  <a:srgbClr val="FF6600"/>
                </a:solidFill>
                <a:latin typeface="黑体" pitchFamily="2" charset="-122"/>
                <a:ea typeface="黑体" pitchFamily="2" charset="-122"/>
              </a:rPr>
              <a:t>理解并翻译文中的句子</a:t>
            </a:r>
            <a:endParaRPr lang="en-US" altLang="zh-CN" sz="4400" smtClean="0">
              <a:solidFill>
                <a:srgbClr val="FF6600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514059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4060" name="内容占位符 2">
              <a:hlinkClick r:id="" action="ppaction://noaction"/>
            </p:cNvPr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dirty="0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dirty="0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dirty="0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grpSp>
        <p:nvGrpSpPr>
          <p:cNvPr id="3" name="Group 7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14057" name="Picture 8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4058" name="内容占位符 2">
              <a:hlinkClick r:id="" action="ppaction://noaction"/>
            </p:cNvPr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dirty="0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dirty="0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dirty="0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grpSp>
        <p:nvGrpSpPr>
          <p:cNvPr id="4" name="Group 10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14055" name="Picture 11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4056" name="内容占位符 2">
              <a:hlinkClick r:id="" action="ppaction://noaction"/>
            </p:cNvPr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dirty="0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dirty="0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dirty="0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  <p:extLst>
      <p:ext uri="{BB962C8B-B14F-4D97-AF65-F5344CB8AC3E}">
        <p14:creationId xmlns:p14="http://schemas.microsoft.com/office/powerpoint/2010/main" val="4136512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1197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1198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graphicFrame>
        <p:nvGraphicFramePr>
          <p:cNvPr id="873475" name="Object 3"/>
          <p:cNvGraphicFramePr>
            <a:graphicFrameLocks noChangeAspect="1"/>
          </p:cNvGraphicFramePr>
          <p:nvPr/>
        </p:nvGraphicFramePr>
        <p:xfrm>
          <a:off x="714348" y="857232"/>
          <a:ext cx="7791450" cy="54578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文档" r:id="rId5" imgW="7360855" imgH="5148225" progId="Word.Document.12">
                  <p:embed/>
                </p:oleObj>
              </mc:Choice>
              <mc:Fallback>
                <p:oleObj name="文档" r:id="rId5" imgW="7360855" imgH="5148225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48" y="857232"/>
                        <a:ext cx="7791450" cy="545784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714348" y="3429001"/>
            <a:ext cx="7786742" cy="2795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C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　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解析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 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本题考查理解常见文言实词在文中的含义。采用代入法与排除法解答，结合上下文语境分析即可。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C.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昧：违背。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</a:pPr>
            <a:endParaRPr lang="en-US" altLang="zh-CN" sz="2400" b="1" kern="100" dirty="0" smtClean="0">
              <a:solidFill>
                <a:srgbClr val="990033"/>
              </a:solidFill>
              <a:latin typeface="Times New Roman"/>
              <a:cs typeface="Times New Roman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eaLnBrk="0" fontAlgn="base" hangingPunct="0">
              <a:lnSpc>
                <a:spcPct val="122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959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074" name="Rectangle 2"/>
          <p:cNvSpPr>
            <a:spLocks noChangeArrowheads="1"/>
          </p:cNvSpPr>
          <p:nvPr/>
        </p:nvSpPr>
        <p:spPr bwMode="auto">
          <a:xfrm>
            <a:off x="827088" y="981075"/>
            <a:ext cx="7742237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大夫及曾经替他说好话的身边的内臣。于是群臣十分恐惧，没有谁敢再弄虚作假，都尽力做实事，齐国因此非常安定、太平，在当时成为天下最强盛的国家。</a:t>
            </a:r>
            <a:endParaRPr lang="zh-CN" altLang="en-US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128307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1283082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83083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7953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51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14348" y="857232"/>
            <a:ext cx="8072494" cy="535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*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2.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阅读下面的文言文，翻译文中画横线的句子。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(10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627063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梁北有黎丘部，有奇鬼焉，喜效人之子侄昆弟之状。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邑丈人有之市而醉归者，黎丘之鬼效其子之状，扶而道苦之。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丈人归，酒醒，而诮其子曰：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吾为汝父也，岂谓不慈哉？我醉，汝道苦我，何故？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latin typeface="Times New Roman"/>
                <a:ea typeface="楷体_GB2312"/>
                <a:cs typeface="Courier New"/>
              </a:rPr>
              <a:t> 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其子泣而触地曰：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孽矣！无此事也。昔也往责于东邑，人可问也。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其父信之，曰：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嘻！是必夫奇鬼也！我固尝闻之矣。明日端复饮于市，欲遇而刺杀之。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明旦之市而醉，其真子恐其父之不能反也，遂逝</a:t>
            </a:r>
            <a:r>
              <a:rPr lang="en-US" sz="2400" b="1" u="sng" kern="100" baseline="30000" dirty="0" smtClean="0"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u="sng" kern="100" baseline="30000" dirty="0" smtClean="0">
                <a:latin typeface="Times New Roman"/>
                <a:ea typeface="黑体"/>
                <a:cs typeface="Times New Roman"/>
              </a:rPr>
              <a:t>注</a:t>
            </a:r>
            <a:r>
              <a:rPr lang="en-US" sz="2400" b="1" u="sng" kern="100" baseline="30000" dirty="0" smtClean="0">
                <a:latin typeface="Times New Roman"/>
                <a:ea typeface="黑体"/>
                <a:cs typeface="Courier New"/>
              </a:rPr>
              <a:t>]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迎之。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丈人望其真子，拔剑而刺之。丈人智惑于似其子者，而杀其真子。夫惑于似士者而失于真士，此黎丘丈人之智也。          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吕氏春秋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慎行论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疑似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     [</a:t>
            </a: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注</a:t>
            </a: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]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 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逝：往。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algn="r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endParaRPr lang="en-US" altLang="zh-CN" sz="2400" b="1" dirty="0" smtClean="0">
              <a:solidFill>
                <a:srgbClr val="000000"/>
              </a:solidFill>
              <a:latin typeface="Times New Roman" pitchFamily="18" charset="0"/>
              <a:ea typeface="仿宋_GB2312" pitchFamily="49" charset="-122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7652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6524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7358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539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邑丈人有之市而醉归者，黎丘之鬼效其子之状，扶而道苦之。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(5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en-US" altLang="zh-CN" sz="2400" b="1" dirty="0" smtClean="0">
              <a:solidFill>
                <a:srgbClr val="000000"/>
              </a:solidFill>
              <a:latin typeface="Times New Roman" pitchFamily="18" charset="0"/>
              <a:ea typeface="仿宋_GB2312" pitchFamily="49" charset="-122"/>
              <a:cs typeface="Times New Roman" pitchFamily="18" charset="0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prstClr val="black"/>
                </a:solidFill>
                <a:latin typeface="宋体" pitchFamily="2" charset="-122"/>
              </a:rPr>
              <a:t>   ________________________________________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1" dirty="0" smtClean="0">
                <a:solidFill>
                  <a:srgbClr val="C0504D"/>
                </a:solidFill>
                <a:latin typeface="宋体" pitchFamily="2" charset="-122"/>
              </a:rPr>
              <a:t>      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1" dirty="0" smtClean="0">
                <a:solidFill>
                  <a:srgbClr val="C0504D"/>
                </a:solidFill>
                <a:latin typeface="宋体" pitchFamily="2" charset="-122"/>
              </a:rPr>
              <a:t>   </a:t>
            </a:r>
            <a:endParaRPr lang="en-US" altLang="zh-CN" sz="2400" b="1" dirty="0" smtClean="0">
              <a:solidFill>
                <a:srgbClr val="C0504D"/>
              </a:solidFill>
              <a:latin typeface="宋体" pitchFamily="2" charset="-122"/>
            </a:endParaRPr>
          </a:p>
        </p:txBody>
      </p:sp>
      <p:sp>
        <p:nvSpPr>
          <p:cNvPr id="433161" name="Rectangle 9"/>
          <p:cNvSpPr>
            <a:spLocks noChangeArrowheads="1"/>
          </p:cNvSpPr>
          <p:nvPr/>
        </p:nvSpPr>
        <p:spPr bwMode="auto">
          <a:xfrm>
            <a:off x="684213" y="2852738"/>
            <a:ext cx="8064500" cy="2460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 fontAlgn="base">
              <a:lnSpc>
                <a:spcPts val="3500"/>
              </a:lnSpc>
              <a:spcBef>
                <a:spcPct val="5000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乡村的一个老人到集市去，喝醉了回家，黎丘的鬼仿效他儿子的样子，搀扶着他却在路上折磨他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使他受苦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。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注意点：“丈人”，古今异义词；“之”，动词；“苦”，使动用法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)</a:t>
            </a:r>
          </a:p>
          <a:p>
            <a:pPr algn="just" fontAlgn="base">
              <a:lnSpc>
                <a:spcPts val="3500"/>
              </a:lnSpc>
              <a:spcBef>
                <a:spcPct val="50000"/>
              </a:spcBef>
              <a:spcAft>
                <a:spcPct val="0"/>
              </a:spcAft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宋体" pitchFamily="2" charset="-122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77548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7549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3385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3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3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3161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 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(2)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明旦之市而醉，其真子恐其父之不能反也，遂逝迎之。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(5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en-US" altLang="zh-CN" sz="2400" b="1" dirty="0" smtClean="0">
              <a:solidFill>
                <a:srgbClr val="000000"/>
              </a:solidFill>
              <a:latin typeface="Times New Roman" pitchFamily="18" charset="0"/>
              <a:ea typeface="仿宋_GB2312" pitchFamily="49" charset="-122"/>
              <a:cs typeface="Times New Roman" pitchFamily="18" charset="0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prstClr val="black"/>
                </a:solidFill>
                <a:latin typeface="宋体" pitchFamily="2" charset="-122"/>
              </a:rPr>
              <a:t>   _________________________________________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宋体" pitchFamily="2" charset="-122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第二天早上，老人到集市上喝醉了，他真正的儿子唯恐他的父亲不能返回，就去迎接他。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注意点：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明旦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，第二天早上；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之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，第二个，用在主谓之间，取消句子独立性，不译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)</a:t>
            </a:r>
            <a:endParaRPr lang="zh-CN" altLang="en-US" sz="2400" b="1" dirty="0" smtClean="0">
              <a:solidFill>
                <a:srgbClr val="990033"/>
              </a:solidFill>
              <a:latin typeface="宋体" pitchFamily="2" charset="-122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85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785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8572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3273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86" name="Rectangle 2"/>
          <p:cNvSpPr>
            <a:spLocks noChangeArrowheads="1"/>
          </p:cNvSpPr>
          <p:nvPr/>
        </p:nvSpPr>
        <p:spPr bwMode="auto">
          <a:xfrm>
            <a:off x="790575" y="936625"/>
            <a:ext cx="8102600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indent="627063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梁国北部有一个叫黎丘乡的地方，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那里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有奇异的鬼怪，喜欢模仿人的子侄兄弟的样子。乡村的一个老人到集市去，喝醉了回家，黎丘的鬼仿效他儿子的样子，搀扶着他却在路上折磨他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使他受苦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。老人回到家，酒醒后，责备他的儿子说：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我作为你的父亲，难道说不慈爱吗？我喝醉了，你在路上折磨我，是什么缘故？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他的儿子哭着用头碰地说：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作孽啊！没有这回事。昨天我到东城收债去了，这是可以问别人的。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他的父亲相信了他，说：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嘻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表示惊叹的声音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！这一定是那个奇鬼了！我早就听说过奇鬼模仿人的事了。第二天特意再次到集市上喝酒，希望遇到并刺杀奇鬼。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第二天早上，老人到集市上喝醉了，他真正的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57958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7959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9596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3614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098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儿子担心他的父亲不能返回，就去迎接他。黎丘老人看见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他真正的儿子，拔剑刺他。黎丘老人的智慧被像他儿子的奇鬼迷惑了，而杀害了他真正的儿子。被好像是贤士的人迷惑而失去了真正的贤士，这就是黎丘老人那样的智慧。</a:t>
            </a:r>
            <a:endParaRPr lang="zh-CN" altLang="en-US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128410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1284106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84107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8933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63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781953" cy="52784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*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3.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阅读下面的文言文，翻译文中画横线的句子。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(10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627063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燕人共立太子平，是为燕昭王。燕昭王于破燕之后即位。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吊死问孤，与百姓同甘苦，卑身厚币以招贤者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。谓郭隗曰：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齐因孤之国乱而袭破燕，孤极知燕小力少，不足以报。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然诚得贤士与共国，以雪先王之耻，孤之愿也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。先生视可者，得身事之！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郭隗曰：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古之人君有以千金使涓人</a:t>
            </a:r>
            <a:r>
              <a:rPr lang="en-US" sz="2400" b="1" kern="100" baseline="30000" dirty="0" smtClean="0">
                <a:latin typeface="Times New Roman"/>
                <a:ea typeface="楷体_GB2312"/>
                <a:cs typeface="Courier New"/>
              </a:rPr>
              <a:t>[</a:t>
            </a:r>
            <a:r>
              <a:rPr lang="zh-CN" altLang="en-US" sz="2400" b="1" kern="100" baseline="30000" dirty="0" smtClean="0">
                <a:latin typeface="Times New Roman"/>
                <a:ea typeface="楷体_GB2312"/>
                <a:cs typeface="Times New Roman"/>
              </a:rPr>
              <a:t>注</a:t>
            </a:r>
            <a:r>
              <a:rPr lang="en-US" sz="2400" b="1" kern="100" baseline="30000" dirty="0" smtClean="0">
                <a:latin typeface="Times New Roman"/>
                <a:ea typeface="楷体_GB2312"/>
                <a:cs typeface="Courier New"/>
              </a:rPr>
              <a:t>]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求千里马者，马已死，买其首五百金而返。君大怒，涓人曰：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‘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死马且买之，况生马乎！马今至矣。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’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不期年，千里之马至者三。今王必欲致士，先从隗始，况贤于隗者，岂远千里哉！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于是昭王为隗改筑宫而师事之。于是士争趣燕：乐毅自魏往，剧辛自赵往。</a:t>
            </a:r>
            <a:endParaRPr lang="zh-CN" altLang="en-US" sz="2400" b="1" kern="100" dirty="0" smtClean="0">
              <a:latin typeface="宋体"/>
              <a:cs typeface="Courier New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8164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1644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9334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2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8029575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lvl="0" indent="266700" algn="just">
              <a:lnSpc>
                <a:spcPct val="122000"/>
              </a:lnSpc>
            </a:pPr>
            <a:r>
              <a:rPr lang="zh-CN" altLang="en-US" sz="2400" b="1" dirty="0" smtClean="0">
                <a:solidFill>
                  <a:prstClr val="black"/>
                </a:solidFill>
                <a:latin typeface="宋体" pitchFamily="2" charset="-122"/>
              </a:rPr>
              <a:t>　</a:t>
            </a:r>
            <a:r>
              <a:rPr lang="en-US" sz="2400" b="1" kern="100" dirty="0" smtClean="0">
                <a:solidFill>
                  <a:prstClr val="black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prstClr val="black"/>
                </a:solidFill>
                <a:latin typeface="Times New Roman"/>
                <a:ea typeface="黑体"/>
                <a:cs typeface="Times New Roman"/>
              </a:rPr>
              <a:t>注</a:t>
            </a:r>
            <a:r>
              <a:rPr lang="en-US" sz="2400" b="1" kern="100" dirty="0" smtClean="0">
                <a:solidFill>
                  <a:prstClr val="black"/>
                </a:solidFill>
                <a:latin typeface="Times New Roman"/>
                <a:ea typeface="黑体"/>
                <a:cs typeface="Courier New"/>
              </a:rPr>
              <a:t>]</a:t>
            </a:r>
            <a:r>
              <a:rPr lang="en-US" sz="2400" b="1" kern="100" dirty="0" smtClean="0">
                <a:solidFill>
                  <a:prstClr val="black"/>
                </a:solidFill>
                <a:latin typeface="Times New Roman"/>
                <a:ea typeface="仿宋_GB2312"/>
                <a:cs typeface="Courier New"/>
              </a:rPr>
              <a:t> </a:t>
            </a:r>
            <a:r>
              <a:rPr lang="zh-CN" altLang="en-US" sz="2400" b="1" kern="100" dirty="0" smtClean="0">
                <a:solidFill>
                  <a:prstClr val="black"/>
                </a:solidFill>
                <a:latin typeface="Times New Roman"/>
                <a:ea typeface="仿宋_GB2312"/>
                <a:cs typeface="Times New Roman"/>
              </a:rPr>
              <a:t>涓人：古代宫中担任洒扫清洁的人。亦泛指亲近的内侍。</a:t>
            </a:r>
            <a:endParaRPr lang="en-US" altLang="zh-CN" sz="2400" b="1" kern="100" dirty="0" smtClean="0">
              <a:solidFill>
                <a:prstClr val="black"/>
              </a:solidFill>
              <a:latin typeface="宋体"/>
              <a:ea typeface="仿宋_GB2312"/>
              <a:cs typeface="Courier New"/>
            </a:endParaRPr>
          </a:p>
          <a:p>
            <a:pPr lvl="0" algn="just">
              <a:lnSpc>
                <a:spcPct val="122000"/>
              </a:lnSpc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吊死问孤，与百姓同甘苦，卑身厚币以招贤者。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(3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en-US" altLang="zh-CN" sz="2400" b="1" dirty="0" smtClean="0">
              <a:solidFill>
                <a:srgbClr val="000000"/>
              </a:solidFill>
              <a:latin typeface="Times New Roman" pitchFamily="18" charset="0"/>
              <a:ea typeface="仿宋_GB2312" pitchFamily="49" charset="-122"/>
            </a:endParaRPr>
          </a:p>
          <a:p>
            <a:pPr algn="just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</a:rPr>
              <a:t>   </a:t>
            </a:r>
            <a:r>
              <a:rPr lang="en-US" altLang="zh-CN" sz="2400" b="1" dirty="0" smtClean="0">
                <a:solidFill>
                  <a:prstClr val="black"/>
                </a:solidFill>
                <a:latin typeface="宋体" pitchFamily="2" charset="-122"/>
              </a:rPr>
              <a:t>______________________________________</a:t>
            </a:r>
          </a:p>
          <a:p>
            <a:pPr algn="just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他凭吊死者，探访幼年丧父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父母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的人，与百姓同甘共苦，自己屈尊降贵，用丰厚的礼物来招募人才。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[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要点：“吊”，凭吊；“卑身”，屈身；“厚币”，丰厚的礼物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]</a:t>
            </a:r>
          </a:p>
          <a:p>
            <a:pPr algn="just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宋体" pitchFamily="2" charset="-122"/>
            </a:endParaRPr>
          </a:p>
          <a:p>
            <a:pPr algn="just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ea typeface="仿宋_GB2312" pitchFamily="49" charset="-122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1285130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85131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6363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813675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spcAft>
                <a:spcPts val="0"/>
              </a:spcAft>
            </a:pP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 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(2)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然诚得贤士与共国，以雪先王之耻，孤之愿也。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(3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 b="1" dirty="0" smtClean="0">
              <a:solidFill>
                <a:prstClr val="black"/>
              </a:solidFill>
              <a:latin typeface="宋体" pitchFamily="2" charset="-122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prstClr val="black"/>
                </a:solidFill>
                <a:latin typeface="宋体" pitchFamily="2" charset="-122"/>
              </a:rPr>
              <a:t>    _______________________________________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然而如果能够招揽贤士与他们一起治理国家，来洗刷先王的耻辱，这是我的愿望啊。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[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要点：“诚”，如果；“与共国”，是“与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之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共国”的省略；“孤之愿也”是判断句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]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368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8369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3692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3671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813675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(3)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不期年，千里之马至者三。今王必欲致士，先从隗始，况贤于隗者，岂远千里哉！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(4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dirty="0" smtClean="0">
              <a:solidFill>
                <a:prstClr val="black"/>
              </a:solidFill>
              <a:latin typeface="宋体" pitchFamily="2" charset="-122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prstClr val="black"/>
                </a:solidFill>
                <a:latin typeface="宋体" pitchFamily="2" charset="-122"/>
              </a:rPr>
              <a:t>    _______________________________________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     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不满一年，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果然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得到了三匹千里马。现在大王您打算招致人才，就请先从我郭隗开始，况且比我贤良的人，难道会认为千里的路程远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而不来投奔您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吗？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要点：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期年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，满一年；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致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，招引，招致；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于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，比；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远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，意动用法，认为</a:t>
            </a:r>
            <a:r>
              <a:rPr lang="en-US" altLang="zh-CN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……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远</a:t>
            </a:r>
            <a:r>
              <a:rPr lang="en-US" altLang="en-US" sz="2400" b="1" dirty="0" smtClean="0">
                <a:solidFill>
                  <a:srgbClr val="990033"/>
                </a:solidFill>
                <a:latin typeface="+mn-ea"/>
                <a:cs typeface="Times New Roman" pitchFamily="18" charset="0"/>
              </a:rPr>
              <a:t>)</a:t>
            </a:r>
            <a:endParaRPr lang="zh-CN" altLang="en-US" sz="2400" b="1" dirty="0" smtClean="0">
              <a:solidFill>
                <a:srgbClr val="990033"/>
              </a:solidFill>
              <a:latin typeface="+mn-ea"/>
              <a:cs typeface="Times New Roman" pitchFamily="18" charset="0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8614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1286154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86155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4630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1197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1198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graphicFrame>
        <p:nvGraphicFramePr>
          <p:cNvPr id="873475" name="Object 3"/>
          <p:cNvGraphicFramePr>
            <a:graphicFrameLocks noChangeAspect="1"/>
          </p:cNvGraphicFramePr>
          <p:nvPr/>
        </p:nvGraphicFramePr>
        <p:xfrm>
          <a:off x="928688" y="928688"/>
          <a:ext cx="7627937" cy="5376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文档" r:id="rId5" imgW="7293542" imgH="5151465" progId="Word.Document.12">
                  <p:embed/>
                </p:oleObj>
              </mc:Choice>
              <mc:Fallback>
                <p:oleObj name="文档" r:id="rId5" imgW="7293542" imgH="5151465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88" y="928688"/>
                        <a:ext cx="7627937" cy="53768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8667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706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indent="627063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燕国贵族共同推举太子姬平为王，那就是燕昭王。燕昭王是在燕国被齐国攻破后即位的。他凭吊死者，探访幼年丧父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父母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的人，与百姓同甘共苦，自己屈尊降贵，用丰厚的礼物来招募人才。他对郭隗说：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齐国乘我们内乱而攻破燕国，我深知燕国国小力薄，不足以报仇。然而如果能够招揽贤士与他们一起治理国家，来洗刷先王的耻辱，这是我的愿望啊。先生您如果见到合适的人才，我一定亲自服侍他！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郭隗说：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古时候有个君主派一个内侍用千金去求购千里马，那个人找到一匹已死的千里马，用五百金买下马头带回。君主大怒，内侍解释说：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‘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死马您尚且买，何况活马呢！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天下人知道了，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会送上来好马的。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’</a:t>
            </a: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8470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8471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4716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689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17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不满一年，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果然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得到了三匹千里马。现在大王您打算招致人才，就请先从我郭隗开始，况且比我贤良的人，难道会认为千里的路程远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而不来投奔您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吗？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于是燕昭王为郭隗翻建府第，尊他为老师。各地的贤士果然争相来到燕国：乐毅从魏国来，剧辛从赵国来。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ea typeface="楷体_GB2312" pitchFamily="49" charset="-122"/>
              <a:cs typeface="Times New Roman" pitchFamily="18" charset="0"/>
            </a:endParaRPr>
          </a:p>
        </p:txBody>
      </p:sp>
      <p:sp>
        <p:nvSpPr>
          <p:cNvPr id="128717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1287178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87179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8691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731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42910" y="928670"/>
            <a:ext cx="8001056" cy="550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*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4.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阅读下面的文言文，翻译文中画横线的句子。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(10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   辽西太守甘陵赵苞</a:t>
            </a:r>
            <a:r>
              <a:rPr lang="zh-CN" altLang="en-US" sz="2400" b="1" kern="100" baseline="30000" dirty="0" smtClean="0">
                <a:latin typeface="宋体"/>
                <a:ea typeface="楷体_GB2312"/>
                <a:cs typeface="Times New Roman"/>
              </a:rPr>
              <a:t>①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到官，遣使迎母及妻子。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垂当到郡，道经柳城，值鲜卑万馀人入塞寇钞</a:t>
            </a:r>
            <a:r>
              <a:rPr lang="zh-CN" altLang="en-US" sz="2400" b="1" u="sng" kern="100" baseline="30000" dirty="0" smtClean="0">
                <a:latin typeface="宋体"/>
                <a:ea typeface="楷体_GB2312"/>
                <a:cs typeface="Times New Roman"/>
              </a:rPr>
              <a:t>②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，苞母及妻子遂为所劫质，载以击郡。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苞率骑二万与贼对陈，贼出母以示苞，苞悲号，谓母曰：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为子无状，欲以微禄奉养朝夕，不图为母作祸。昔为母子，今为王臣，义不得顾私恩，毁忠节，唯当万死，无以塞罪。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母遥谓曰：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威豪，人各有命，何得相顾以亏忠义，尔其勉之！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苞即时进战，贼悉摧破，其母妻皆为所害。苞自上归葬，帝遣使吊慰，封</a:t>
            </a:r>
            <a:r>
              <a:rPr lang="zh-CN" altLang="en-US" sz="2400" b="1" kern="100" dirty="0" smtClean="0">
                <a:latin typeface="宋体"/>
                <a:cs typeface="宋体"/>
              </a:rPr>
              <a:t>鄃</a:t>
            </a:r>
            <a:r>
              <a:rPr lang="zh-CN" altLang="en-US" sz="2400" b="1" kern="100" dirty="0" smtClean="0">
                <a:latin typeface="宋体"/>
                <a:ea typeface="楷体_GB2312"/>
                <a:cs typeface="楷体_GB2312"/>
              </a:rPr>
              <a:t>侯。苞葬讫，谓乡人曰：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食禄而避难，非忠也；杀母以全义，非孝也。如是，有何面目立于天下！</a:t>
            </a:r>
            <a:r>
              <a:rPr lang="en-US" sz="2400" b="1" u="sng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遂欧血而死。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资治通鉴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卷第五十七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8573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5740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5442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75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dirty="0" smtClean="0">
                <a:solidFill>
                  <a:prstClr val="black"/>
                </a:solidFill>
                <a:latin typeface="宋体" pitchFamily="2" charset="-122"/>
              </a:rPr>
              <a:t>　</a:t>
            </a: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注</a:t>
            </a: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]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 </a:t>
            </a:r>
            <a:r>
              <a:rPr lang="en-US" sz="2400" b="1" kern="100" dirty="0" smtClean="0">
                <a:latin typeface="宋体"/>
                <a:ea typeface="仿宋_GB2312"/>
                <a:cs typeface="Times New Roman"/>
              </a:rPr>
              <a:t>①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赵苞：东汉官吏，字威豪，甘陵人。</a:t>
            </a:r>
            <a:r>
              <a:rPr lang="en-US" sz="2400" b="1" kern="100" dirty="0" smtClean="0">
                <a:latin typeface="宋体"/>
                <a:ea typeface="仿宋_GB2312"/>
                <a:cs typeface="Times New Roman"/>
              </a:rPr>
              <a:t>②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寇钞：亦作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寇抄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，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劫掠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之意。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垂当到郡，道经柳城，值鲜卑万馀人入塞寇钞，苞母及妻子遂为所劫质，载以击郡。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(5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fontAlgn="base">
              <a:lnSpc>
                <a:spcPct val="122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prstClr val="black"/>
                </a:solidFill>
                <a:latin typeface="宋体" pitchFamily="2" charset="-122"/>
              </a:rPr>
              <a:t>____________________________________</a:t>
            </a: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快要到辽西郡时，在路上经过柳城，正遇着一万多鲜卑人侵入边塞劫掠，赵苞的母亲和妻子、儿女全被劫持作为人质，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鲜卑人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用车载着他们来攻打辽西郡城。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要点：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垂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，接近，快要；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道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，名词做状语，在路上；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值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，正赶上；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妻子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，古今异义词，妻子、儿女；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为所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，表被动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8676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6764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6976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(2)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食禄而避难，非忠也；杀母以全义，非孝也。如是，有何面目立于天下！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(5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en-US" altLang="zh-CN" sz="2400" b="1" dirty="0" smtClean="0">
              <a:solidFill>
                <a:prstClr val="black"/>
              </a:solidFill>
              <a:latin typeface="宋体" pitchFamily="2" charset="-122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prstClr val="black"/>
                </a:solidFill>
                <a:latin typeface="宋体" pitchFamily="2" charset="-122"/>
              </a:rPr>
              <a:t>    ________________________________________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食朝廷的俸禄而逃避灾难，不是忠臣；杀了母亲而保全忠义，不是孝子。如此，我还有什么脸面活在世上！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 (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要点：两个判断句；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面目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，脸面；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立于天下”需要意译为“活在世上”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</a:rPr>
              <a:t>)</a:t>
            </a:r>
            <a:endParaRPr lang="zh-CN" altLang="en-US" sz="2400" b="1" dirty="0" smtClean="0">
              <a:solidFill>
                <a:srgbClr val="990033"/>
              </a:solidFill>
              <a:latin typeface="宋体" pitchFamily="2" charset="-122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778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8778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7788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6619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80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    辽西郡太守甘陵人赵苞到任之后，派人到故乡迎接母亲和妻子、儿女。快要到辽西郡时，在路上经过柳城，正遇着一万多鲜卑人侵入边塞劫掠，赵苞的母亲和妻子、儿女全被劫持作为人质，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鲜卑人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用车载着他们来攻打辽西郡城。赵苞率领骑兵二万人布阵迎战，鲜卑人在阵前推出赵苞的母亲给赵苞看，赵苞悲痛号哭，对母亲说：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当儿子的罪恶实在不可名状，本来打算用微薄的俸禄早晚在您左右供养，想不到为您招来大祸。过去我是您的儿子，现在我是朝廷的大臣，大义不能顾及私恩，自毁忠贞的气节，只有拼死一战，否则没有别的办法来弥补我的罪恶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母亲远远地嘱咐他说：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威豪，各人生死有命，怎能为了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58880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8881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8812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8451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194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顾及我而有损忠义？你一定要尽力去做！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于是赵苞立即下令出击，鲜卑人全被摧毁攻破，他的母亲和妻子都被鲜卑人杀害。赵苞上奏朝廷，请求护送母亲和妻子的棺柩回故乡安葬，灵帝派遣使节前往吊丧和慰问，封赵苞为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宋体"/>
              </a:rPr>
              <a:t>鄃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ea typeface="楷体_GB2312"/>
                <a:cs typeface="楷体_GB2312"/>
              </a:rPr>
              <a:t>侯。赵苞将母亲、妻子安葬完毕，对他家乡的人说：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楷体_GB2312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ea typeface="楷体_GB2312"/>
                <a:cs typeface="楷体_GB2312"/>
              </a:rPr>
              <a:t>食朝廷的俸禄而逃避灾难，不是忠臣；杀了母亲而保全忠义，不是孝子。如此，我还有什么脸面活在世上！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楷体_GB2312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ea typeface="楷体_GB2312"/>
                <a:cs typeface="楷体_GB2312"/>
              </a:rPr>
              <a:t>于是吐血而死。</a:t>
            </a:r>
            <a:endParaRPr lang="zh-CN" altLang="en-US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128819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1288202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88203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3667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　理解并翻译文中的句子</a:t>
            </a:r>
          </a:p>
        </p:txBody>
      </p:sp>
      <p:graphicFrame>
        <p:nvGraphicFramePr>
          <p:cNvPr id="393223" name="Object 7"/>
          <p:cNvGraphicFramePr>
            <a:graphicFrameLocks noChangeAspect="1"/>
          </p:cNvGraphicFramePr>
          <p:nvPr/>
        </p:nvGraphicFramePr>
        <p:xfrm>
          <a:off x="1036638" y="1338263"/>
          <a:ext cx="7607328" cy="4675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name="Document" r:id="rId3" imgW="7727656" imgH="4749716" progId="Word.Document.8">
                  <p:embed/>
                </p:oleObj>
              </mc:Choice>
              <mc:Fallback>
                <p:oleObj name="Document" r:id="rId3" imgW="7727656" imgH="474971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6638" y="1338263"/>
                        <a:ext cx="7607328" cy="46758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3244" name="Picture 6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3245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3756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1197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1198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graphicFrame>
        <p:nvGraphicFramePr>
          <p:cNvPr id="873475" name="Object 3"/>
          <p:cNvGraphicFramePr>
            <a:graphicFrameLocks noChangeAspect="1"/>
          </p:cNvGraphicFramePr>
          <p:nvPr/>
        </p:nvGraphicFramePr>
        <p:xfrm>
          <a:off x="996950" y="860426"/>
          <a:ext cx="7504140" cy="59064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name="文档" r:id="rId5" imgW="7293542" imgH="5745090" progId="Word.Document.12">
                  <p:embed/>
                </p:oleObj>
              </mc:Choice>
              <mc:Fallback>
                <p:oleObj name="文档" r:id="rId5" imgW="7293542" imgH="5745090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6950" y="860426"/>
                        <a:ext cx="7504140" cy="590648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6586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1197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1198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graphicFrame>
        <p:nvGraphicFramePr>
          <p:cNvPr id="873475" name="Object 3"/>
          <p:cNvGraphicFramePr>
            <a:graphicFrameLocks noChangeAspect="1"/>
          </p:cNvGraphicFramePr>
          <p:nvPr/>
        </p:nvGraphicFramePr>
        <p:xfrm>
          <a:off x="996950" y="860425"/>
          <a:ext cx="7718454" cy="60751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name="文档" r:id="rId5" imgW="7293542" imgH="5745090" progId="Word.Document.12">
                  <p:embed/>
                </p:oleObj>
              </mc:Choice>
              <mc:Fallback>
                <p:oleObj name="文档" r:id="rId5" imgW="7293542" imgH="5745090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6950" y="860425"/>
                        <a:ext cx="7718454" cy="607517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4974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　理解并翻译文中的句子</a:t>
            </a:r>
          </a:p>
        </p:txBody>
      </p:sp>
      <p:graphicFrame>
        <p:nvGraphicFramePr>
          <p:cNvPr id="393223" name="Object 7"/>
          <p:cNvGraphicFramePr>
            <a:graphicFrameLocks noChangeAspect="1"/>
          </p:cNvGraphicFramePr>
          <p:nvPr/>
        </p:nvGraphicFramePr>
        <p:xfrm>
          <a:off x="928688" y="1077913"/>
          <a:ext cx="7519987" cy="4627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" name="Document" r:id="rId3" imgW="7727656" imgH="4749716" progId="Word.Document.8">
                  <p:embed/>
                </p:oleObj>
              </mc:Choice>
              <mc:Fallback>
                <p:oleObj name="Document" r:id="rId3" imgW="7727656" imgH="474971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88" y="1077913"/>
                        <a:ext cx="7519987" cy="46275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3244" name="Picture 6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3245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9886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55650" y="908050"/>
            <a:ext cx="7888316" cy="51641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*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6.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把文中画横线的句子翻译成现代汉语。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(10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其兄自有时名，滞于冗官，竟不引进。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en-US" altLang="zh-CN" sz="2400" dirty="0" smtClean="0">
                <a:solidFill>
                  <a:prstClr val="black"/>
                </a:solidFill>
              </a:rPr>
              <a:t>______________________________________ </a:t>
            </a:r>
            <a:r>
              <a:rPr lang="zh-CN" altLang="en-US" sz="2400" b="1" u="dotted" kern="100" dirty="0" smtClean="0">
                <a:latin typeface="Times New Roman"/>
                <a:cs typeface="Times New Roman"/>
              </a:rPr>
              <a:t>　　　　　　　　　　　　　　　　　　　　　　　　　　　　　　　　　　　　　　　　　　　　　　　　　　　　　　　　　　　　　　　　　　　　　　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(2)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其牧守稍薄，则又移居，故其迁徙者，盖十余州焉。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en-US" altLang="zh-CN" sz="2400" dirty="0" smtClean="0">
                <a:solidFill>
                  <a:prstClr val="black"/>
                </a:solidFill>
              </a:rPr>
              <a:t>______________________________________ </a:t>
            </a:r>
            <a:r>
              <a:rPr lang="zh-CN" altLang="en-US" sz="2400" u="dotted" kern="100" dirty="0" smtClean="0">
                <a:latin typeface="Times New Roman"/>
                <a:cs typeface="Times New Roman"/>
              </a:rPr>
              <a:t>　</a:t>
            </a:r>
            <a:endParaRPr lang="en-US" altLang="zh-CN" sz="2400" u="dotted" kern="100" dirty="0" smtClean="0">
              <a:latin typeface="Times New Roman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endParaRPr lang="en-US" altLang="zh-CN" sz="2400" u="dotted" kern="100" dirty="0" smtClean="0">
              <a:latin typeface="Times New Roman"/>
              <a:cs typeface="Times New Roman"/>
            </a:endParaRPr>
          </a:p>
          <a:p>
            <a:pPr indent="266700" algn="just">
              <a:spcAft>
                <a:spcPts val="0"/>
              </a:spcAft>
            </a:pPr>
            <a:endParaRPr lang="en-US" altLang="zh-CN" sz="2400" u="dotted" kern="100" dirty="0" smtClean="0">
              <a:latin typeface="Times New Roman"/>
              <a:cs typeface="Times New Roman"/>
            </a:endParaRPr>
          </a:p>
          <a:p>
            <a:pPr indent="266700" algn="just"/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“答案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及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解析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见本讲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现场指导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。</a:t>
            </a:r>
          </a:p>
          <a:p>
            <a:pPr indent="266700" algn="just">
              <a:spcAft>
                <a:spcPts val="0"/>
              </a:spcAft>
            </a:pPr>
            <a:r>
              <a:rPr lang="zh-CN" altLang="en-US" sz="2400" u="dotted" kern="100" dirty="0" smtClean="0">
                <a:latin typeface="Times New Roman"/>
                <a:cs typeface="Times New Roman"/>
              </a:rPr>
              <a:t>　　　　　　　　　　　　　　　　　　　　　　　　　　　　　　　　　　　</a:t>
            </a:r>
            <a:endParaRPr lang="zh-CN" altLang="en-US" sz="2400" kern="100" dirty="0" smtClean="0">
              <a:latin typeface="宋体"/>
              <a:cs typeface="Courier New"/>
            </a:endParaRPr>
          </a:p>
          <a:p>
            <a:pPr indent="266700" algn="just">
              <a:spcAft>
                <a:spcPts val="0"/>
              </a:spcAft>
            </a:pPr>
            <a:r>
              <a:rPr lang="zh-CN" altLang="en-US" sz="2400" u="dotted" kern="100" dirty="0" smtClean="0">
                <a:latin typeface="Times New Roman"/>
                <a:cs typeface="Times New Roman"/>
              </a:rPr>
              <a:t>　　　　　　　　　　　　　　　　　　　　　　　　　　　　　　　　　　　　</a:t>
            </a:r>
            <a:endParaRPr lang="zh-CN" altLang="en-US" sz="2400" kern="100" dirty="0" smtClean="0">
              <a:latin typeface="宋体"/>
              <a:cs typeface="Courier New"/>
            </a:endParaRPr>
          </a:p>
        </p:txBody>
      </p:sp>
      <p:sp>
        <p:nvSpPr>
          <p:cNvPr id="51814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51815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8156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0410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　理解并翻译文中的句子</a:t>
            </a:r>
          </a:p>
        </p:txBody>
      </p:sp>
      <p:graphicFrame>
        <p:nvGraphicFramePr>
          <p:cNvPr id="393223" name="Object 7"/>
          <p:cNvGraphicFramePr>
            <a:graphicFrameLocks noChangeAspect="1"/>
          </p:cNvGraphicFramePr>
          <p:nvPr/>
        </p:nvGraphicFramePr>
        <p:xfrm>
          <a:off x="928662" y="1000108"/>
          <a:ext cx="7519988" cy="612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name="Document" r:id="rId3" imgW="7727656" imgH="6294435" progId="Word.Document.8">
                  <p:embed/>
                </p:oleObj>
              </mc:Choice>
              <mc:Fallback>
                <p:oleObj name="Document" r:id="rId3" imgW="7727656" imgH="629443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1000108"/>
                        <a:ext cx="7519988" cy="6127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3244" name="Picture 6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3245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2262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　理解并翻译文中的句子</a:t>
            </a:r>
          </a:p>
        </p:txBody>
      </p:sp>
      <p:graphicFrame>
        <p:nvGraphicFramePr>
          <p:cNvPr id="393223" name="Object 7"/>
          <p:cNvGraphicFramePr>
            <a:graphicFrameLocks noChangeAspect="1"/>
          </p:cNvGraphicFramePr>
          <p:nvPr/>
        </p:nvGraphicFramePr>
        <p:xfrm>
          <a:off x="928662" y="928670"/>
          <a:ext cx="7519988" cy="8489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4" name="Document" r:id="rId3" imgW="7727656" imgH="8716812" progId="Word.Document.8">
                  <p:embed/>
                </p:oleObj>
              </mc:Choice>
              <mc:Fallback>
                <p:oleObj name="Document" r:id="rId3" imgW="7727656" imgH="871681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928670"/>
                        <a:ext cx="7519988" cy="8489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3244" name="Picture 6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3245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7149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6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　理解并翻译文中的句子</a:t>
            </a:r>
          </a:p>
        </p:txBody>
      </p:sp>
      <p:graphicFrame>
        <p:nvGraphicFramePr>
          <p:cNvPr id="393223" name="Object 7"/>
          <p:cNvGraphicFramePr>
            <a:graphicFrameLocks noChangeAspect="1"/>
          </p:cNvGraphicFramePr>
          <p:nvPr/>
        </p:nvGraphicFramePr>
        <p:xfrm>
          <a:off x="928662" y="928670"/>
          <a:ext cx="7519988" cy="8489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8" name="Document" r:id="rId3" imgW="7727656" imgH="8716812" progId="Word.Document.8">
                  <p:embed/>
                </p:oleObj>
              </mc:Choice>
              <mc:Fallback>
                <p:oleObj name="Document" r:id="rId3" imgW="7727656" imgH="871681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928670"/>
                        <a:ext cx="7519988" cy="8489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3244" name="Picture 6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3245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2156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1"/>
          <p:cNvGrpSpPr>
            <a:grpSpLocks/>
          </p:cNvGrpSpPr>
          <p:nvPr/>
        </p:nvGrpSpPr>
        <p:grpSpPr bwMode="auto">
          <a:xfrm>
            <a:off x="428596" y="500042"/>
            <a:ext cx="8715404" cy="6357958"/>
            <a:chOff x="0" y="692696"/>
            <a:chExt cx="9144000" cy="6165304"/>
          </a:xfrm>
        </p:grpSpPr>
        <p:sp>
          <p:nvSpPr>
            <p:cNvPr id="5" name="矩形 4"/>
            <p:cNvSpPr/>
            <p:nvPr/>
          </p:nvSpPr>
          <p:spPr>
            <a:xfrm>
              <a:off x="0" y="692696"/>
              <a:ext cx="9144000" cy="6165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aseline="-25000">
                <a:solidFill>
                  <a:prstClr val="white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67544" y="751464"/>
              <a:ext cx="8266406" cy="5701872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35000">
                  <a:schemeClr val="bg1">
                    <a:lumMod val="0"/>
                    <a:lumOff val="100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 w="0">
              <a:noFill/>
            </a:ln>
            <a:effectLst>
              <a:outerShdw blurRad="63500" dist="63500" dir="5400000" sx="101000" sy="101000" algn="ctr" rotWithShape="0">
                <a:schemeClr val="bg1">
                  <a:lumMod val="65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6350" h="82550"/>
              <a:bevelB w="6350" h="82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aseline="-25000">
                <a:solidFill>
                  <a:prstClr val="white"/>
                </a:solidFill>
              </a:endParaRPr>
            </a:p>
          </p:txBody>
        </p:sp>
      </p:grpSp>
      <p:sp>
        <p:nvSpPr>
          <p:cNvPr id="388104" name="矩形 23"/>
          <p:cNvSpPr>
            <a:spLocks noChangeArrowheads="1"/>
          </p:cNvSpPr>
          <p:nvPr/>
        </p:nvSpPr>
        <p:spPr bwMode="auto">
          <a:xfrm>
            <a:off x="1000100" y="1071546"/>
            <a:ext cx="7572428" cy="4929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indent="266700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kern="100" dirty="0" smtClean="0">
                <a:latin typeface="Times New Roman"/>
                <a:cs typeface="Times New Roman"/>
              </a:rPr>
              <a:t>     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新课标全国卷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考试说明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在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古代诗文阅读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中对该考点提出的要求是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理解并翻译文中的句子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，能力层级为</a:t>
            </a:r>
            <a:r>
              <a:rPr lang="en-US" sz="2400" b="1" kern="100" dirty="0" smtClean="0">
                <a:latin typeface="Times New Roman"/>
                <a:cs typeface="Courier New"/>
              </a:rPr>
              <a:t>B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级。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622300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 b="1" dirty="0" smtClean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同侧圆角矩形 11"/>
          <p:cNvSpPr/>
          <p:nvPr/>
        </p:nvSpPr>
        <p:spPr>
          <a:xfrm>
            <a:off x="3314700" y="508000"/>
            <a:ext cx="2484438" cy="473075"/>
          </a:xfrm>
          <a:prstGeom prst="round2SameRect">
            <a:avLst/>
          </a:prstGeom>
          <a:gradFill>
            <a:gsLst>
              <a:gs pos="0">
                <a:srgbClr val="00B0DA"/>
              </a:gs>
              <a:gs pos="59000">
                <a:srgbClr val="1EB4FF"/>
              </a:gs>
              <a:gs pos="100000">
                <a:srgbClr val="00578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600" b="1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考纲在线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  <p:extLst>
      <p:ext uri="{BB962C8B-B14F-4D97-AF65-F5344CB8AC3E}">
        <p14:creationId xmlns:p14="http://schemas.microsoft.com/office/powerpoint/2010/main" val="1234718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88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8104" grpId="0"/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766763"/>
            <a:ext cx="7920038" cy="5399087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algn="ctr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r>
              <a:rPr lang="en-US" altLang="zh-CN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现场指导 </a:t>
            </a:r>
            <a:r>
              <a:rPr lang="en-US" altLang="zh-CN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  <a:ea typeface="黑体" pitchFamily="2" charset="-122"/>
              </a:rPr>
              <a:t>——</a:t>
            </a:r>
            <a:endParaRPr lang="en-US" altLang="zh-CN" sz="2400" b="1" dirty="0" smtClean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prstClr val="black"/>
                </a:solidFill>
                <a:latin typeface="宋体" pitchFamily="2" charset="-122"/>
              </a:rPr>
              <a:t>　　</a:t>
            </a:r>
            <a:r>
              <a:rPr lang="en-US" altLang="zh-CN" sz="2400" b="1" dirty="0" smtClean="0">
                <a:solidFill>
                  <a:prstClr val="black"/>
                </a:solidFill>
                <a:latin typeface="宋体" pitchFamily="2" charset="-122"/>
              </a:rPr>
              <a:t>[2013•</a:t>
            </a:r>
            <a:r>
              <a:rPr lang="zh-CN" altLang="en-US" sz="2400" b="1" dirty="0" smtClean="0">
                <a:solidFill>
                  <a:prstClr val="black"/>
                </a:solidFill>
                <a:latin typeface="宋体" pitchFamily="2" charset="-122"/>
              </a:rPr>
              <a:t>课标全国卷</a:t>
            </a:r>
            <a:r>
              <a:rPr lang="en-US" altLang="zh-CN" sz="2400" b="1" dirty="0" smtClean="0">
                <a:solidFill>
                  <a:prstClr val="black"/>
                </a:solidFill>
                <a:latin typeface="宋体" pitchFamily="2" charset="-122"/>
              </a:rPr>
              <a:t>Ⅱ]</a:t>
            </a:r>
            <a:r>
              <a:rPr lang="zh-CN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把文中画横线的句子翻译成现代汉语。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(10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分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)(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原题见本讲</a:t>
            </a:r>
            <a:r>
              <a:rPr lang="zh-CN" altLang="en-US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“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</a:rPr>
              <a:t>真题体验</a:t>
            </a:r>
            <a:r>
              <a:rPr lang="zh-CN" altLang="en-US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</a:rPr>
              <a:t>第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</a:rPr>
              <a:t>6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</a:rPr>
              <a:t>题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</a:rPr>
              <a:t>)</a:t>
            </a:r>
          </a:p>
        </p:txBody>
      </p:sp>
      <p:sp>
        <p:nvSpPr>
          <p:cNvPr id="52634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graphicFrame>
        <p:nvGraphicFramePr>
          <p:cNvPr id="526363" name="Group 27"/>
          <p:cNvGraphicFramePr>
            <a:graphicFrameLocks noGrp="1"/>
          </p:cNvGraphicFramePr>
          <p:nvPr/>
        </p:nvGraphicFramePr>
        <p:xfrm>
          <a:off x="1071538" y="2143116"/>
          <a:ext cx="7386664" cy="4258651"/>
        </p:xfrm>
        <a:graphic>
          <a:graphicData uri="http://schemas.openxmlformats.org/drawingml/2006/table">
            <a:tbl>
              <a:tblPr/>
              <a:tblGrid>
                <a:gridCol w="646650"/>
                <a:gridCol w="788943"/>
                <a:gridCol w="5951071"/>
              </a:tblGrid>
              <a:tr h="142401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Times New Roman" pitchFamily="18" charset="0"/>
                        </a:rPr>
                        <a:t>教你审题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Times New Roman" pitchFamily="18" charset="0"/>
                        </a:rPr>
                        <a:t>审题要点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</a:rPr>
                        <a:t>　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由题干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“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翻译为现代汉语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”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可知要把一些特殊的古汉语用法翻译出来，翻译时要结合上下文语境，确保译出大意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03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Times New Roman" pitchFamily="18" charset="0"/>
                        </a:rPr>
                        <a:t>思路分析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　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文言文翻译首先要整体把握，即结合语境，正确理解句子大意。然后再局部细查，即字字落实，翻译出重要的实词、虚词、文言句式等内容。第一句应结合后文中的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“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揆既黜官，数日，其兄改授为司门员外郎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”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这句来理解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“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引进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”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的意思，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“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时名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”“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滞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”“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引进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”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三处，每译对一处给</a:t>
                      </a:r>
                      <a:r>
                        <a:rPr lang="en-US" sz="2000" b="1" dirty="0" smtClean="0">
                          <a:latin typeface="Times New Roman"/>
                          <a:ea typeface="宋体"/>
                        </a:rPr>
                        <a:t>1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分，译出大意给</a:t>
                      </a:r>
                      <a:r>
                        <a:rPr lang="en-US" sz="2000" b="1" dirty="0" smtClean="0">
                          <a:latin typeface="Times New Roman"/>
                          <a:ea typeface="宋体"/>
                        </a:rPr>
                        <a:t>2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分。第二句是省略句，所以得正确地补充出主语，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“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薄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”“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迁徙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”“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盖</a:t>
                      </a:r>
                      <a:r>
                        <a:rPr lang="en-US" sz="2000" b="1" dirty="0" smtClean="0">
                          <a:latin typeface="宋体"/>
                          <a:cs typeface="Times New Roman"/>
                        </a:rPr>
                        <a:t>”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三处，每译对一处给</a:t>
                      </a:r>
                      <a:r>
                        <a:rPr lang="en-US" sz="2000" b="1" dirty="0" smtClean="0">
                          <a:latin typeface="Times New Roman"/>
                          <a:ea typeface="宋体"/>
                        </a:rPr>
                        <a:t>1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分，补出主语给</a:t>
                      </a:r>
                      <a:r>
                        <a:rPr lang="en-US" sz="2000" b="1" dirty="0" smtClean="0">
                          <a:latin typeface="Times New Roman"/>
                          <a:ea typeface="宋体"/>
                        </a:rPr>
                        <a:t>1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分，译出大意给</a:t>
                      </a:r>
                      <a:r>
                        <a:rPr lang="en-US" sz="2000" b="1" dirty="0" smtClean="0">
                          <a:latin typeface="Times New Roman"/>
                          <a:ea typeface="宋体"/>
                        </a:rPr>
                        <a:t>1</a:t>
                      </a:r>
                      <a:r>
                        <a:rPr lang="zh-CN" altLang="en-US" sz="2000" b="1" dirty="0" smtClean="0">
                          <a:latin typeface="Times New Roman"/>
                          <a:ea typeface="+mn-ea"/>
                          <a:cs typeface="Times New Roman"/>
                        </a:rPr>
                        <a:t>分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itchFamily="2" charset="-122"/>
                        <a:ea typeface="宋体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526366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26367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7959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26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26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1" smtClean="0">
                <a:solidFill>
                  <a:prstClr val="black"/>
                </a:solidFill>
                <a:latin typeface="宋体" pitchFamily="2" charset="-122"/>
              </a:rPr>
              <a:t>　</a:t>
            </a:r>
            <a:endParaRPr lang="en-US" altLang="zh-CN" sz="2400" b="1" smtClean="0">
              <a:solidFill>
                <a:srgbClr val="990000"/>
              </a:solidFill>
              <a:latin typeface="宋体" pitchFamily="2" charset="-122"/>
            </a:endParaRPr>
          </a:p>
        </p:txBody>
      </p:sp>
      <p:sp>
        <p:nvSpPr>
          <p:cNvPr id="127693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3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理解与现代汉语不同的句式和用法</a:t>
            </a:r>
          </a:p>
        </p:txBody>
      </p:sp>
      <p:graphicFrame>
        <p:nvGraphicFramePr>
          <p:cNvPr id="206856" name="Object 8"/>
          <p:cNvGraphicFramePr>
            <a:graphicFrameLocks noChangeAspect="1"/>
          </p:cNvGraphicFramePr>
          <p:nvPr/>
        </p:nvGraphicFramePr>
        <p:xfrm>
          <a:off x="1077913" y="1146175"/>
          <a:ext cx="7466012" cy="730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2" name="Document" r:id="rId3" imgW="9497873" imgH="9123582" progId="Word.Document.8">
                  <p:embed/>
                </p:oleObj>
              </mc:Choice>
              <mc:Fallback>
                <p:oleObj name="Document" r:id="rId3" imgW="9497873" imgH="912358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7913" y="1146175"/>
                        <a:ext cx="7466012" cy="73025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76938" name="Rectangle 10"/>
          <p:cNvSpPr>
            <a:spLocks noChangeArrowheads="1"/>
          </p:cNvSpPr>
          <p:nvPr/>
        </p:nvSpPr>
        <p:spPr bwMode="auto">
          <a:xfrm>
            <a:off x="1920861" y="3143248"/>
            <a:ext cx="6508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4</a:t>
            </a:r>
            <a:r>
              <a:rPr lang="zh-CN" altLang="en-US" sz="20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分</a:t>
            </a:r>
            <a:r>
              <a:rPr lang="zh-CN" altLang="en-US" sz="2400" b="1" dirty="0" smtClean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1276940" name="Rectangle 12"/>
          <p:cNvSpPr>
            <a:spLocks noChangeArrowheads="1"/>
          </p:cNvSpPr>
          <p:nvPr/>
        </p:nvSpPr>
        <p:spPr bwMode="auto">
          <a:xfrm>
            <a:off x="3000364" y="2643182"/>
            <a:ext cx="4929221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这两句的答案有两处明显错误</a:t>
            </a:r>
            <a:r>
              <a:rPr lang="en-US" sz="20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——</a:t>
            </a:r>
            <a:r>
              <a:rPr lang="en-US" sz="20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停滞在多余的位置上</a:t>
            </a:r>
            <a:r>
              <a:rPr lang="en-US" sz="20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”“</a:t>
            </a: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州郡长官稍有接近</a:t>
            </a:r>
            <a:r>
              <a:rPr lang="en-US" sz="20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，违背了原文的意思，造成句意上下不通。另外，也没有字字落实，比如</a:t>
            </a:r>
            <a:r>
              <a:rPr lang="en-US" sz="20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自</a:t>
            </a:r>
            <a:r>
              <a:rPr lang="en-US" sz="20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”“</a:t>
            </a: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竟</a:t>
            </a:r>
            <a:r>
              <a:rPr lang="en-US" sz="20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”“</a:t>
            </a: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其</a:t>
            </a:r>
            <a:r>
              <a:rPr lang="en-US" sz="20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。</a:t>
            </a:r>
            <a:endParaRPr lang="zh-CN" altLang="en-US" sz="20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000" b="1" dirty="0" smtClean="0">
              <a:solidFill>
                <a:srgbClr val="990033"/>
              </a:solidFill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1276943" name="Picture 6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76944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8809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769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769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769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769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6938" grpId="0" autoUpdateAnimBg="0"/>
      <p:bldP spid="1276940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400" b="1" smtClean="0">
                <a:solidFill>
                  <a:prstClr val="black"/>
                </a:solidFill>
                <a:latin typeface="宋体" pitchFamily="2" charset="-122"/>
              </a:rPr>
              <a:t>　</a:t>
            </a:r>
            <a:endParaRPr lang="en-US" altLang="zh-CN" sz="2400" b="1" smtClean="0">
              <a:solidFill>
                <a:srgbClr val="990000"/>
              </a:solidFill>
              <a:latin typeface="宋体" pitchFamily="2" charset="-122"/>
            </a:endParaRPr>
          </a:p>
        </p:txBody>
      </p:sp>
      <p:sp>
        <p:nvSpPr>
          <p:cNvPr id="1276935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3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理解与现代汉语不同的句式和用法</a:t>
            </a:r>
          </a:p>
        </p:txBody>
      </p:sp>
      <p:graphicFrame>
        <p:nvGraphicFramePr>
          <p:cNvPr id="206856" name="Object 8"/>
          <p:cNvGraphicFramePr>
            <a:graphicFrameLocks noChangeAspect="1"/>
          </p:cNvGraphicFramePr>
          <p:nvPr/>
        </p:nvGraphicFramePr>
        <p:xfrm>
          <a:off x="1071538" y="1142984"/>
          <a:ext cx="7464425" cy="7300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6" name="Document" r:id="rId3" imgW="9497873" imgH="9123582" progId="Word.Document.8">
                  <p:embed/>
                </p:oleObj>
              </mc:Choice>
              <mc:Fallback>
                <p:oleObj name="Document" r:id="rId3" imgW="9497873" imgH="912358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1142984"/>
                        <a:ext cx="7464425" cy="73009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1276943" name="Picture 6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76944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2357422" y="1571612"/>
            <a:ext cx="5572164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indent="266700" algn="just"/>
            <a:r>
              <a:rPr lang="en-US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(1)</a:t>
            </a: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他的哥哥当时本有声望，却停留在闲散官吏位置上，李揆竟然不加推荐。</a:t>
            </a:r>
            <a:r>
              <a:rPr lang="en-US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(2)</a:t>
            </a:r>
            <a:r>
              <a:rPr lang="zh-CN" altLang="en-US" sz="20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当地州郡长官稍有轻慢，李揆就又迁居，所以他搬迁的地方，大约有十多个州。</a:t>
            </a:r>
          </a:p>
          <a:p>
            <a:pPr indent="266700" algn="just">
              <a:spcAft>
                <a:spcPts val="0"/>
              </a:spcAft>
            </a:pPr>
            <a:endParaRPr lang="zh-CN" altLang="en-US" sz="20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000" b="1" dirty="0" smtClean="0">
              <a:solidFill>
                <a:srgbClr val="990033"/>
              </a:solidFill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449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>
            <a:noAutofit/>
          </a:bodyPr>
          <a:lstStyle/>
          <a:p>
            <a:pPr marL="0" indent="26670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—— </a:t>
            </a:r>
            <a:r>
              <a:rPr lang="zh-CN" altLang="en-US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考点精讲 </a:t>
            </a:r>
            <a:r>
              <a:rPr lang="en-US" altLang="zh-CN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——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zh-CN" sz="2400" b="1" dirty="0" smtClean="0">
                <a:latin typeface="黑体" pitchFamily="2" charset="-122"/>
                <a:ea typeface="黑体" pitchFamily="2" charset="-122"/>
              </a:rPr>
              <a:t>►</a:t>
            </a:r>
            <a:r>
              <a:rPr lang="en-US" altLang="zh-CN" sz="2400" b="1" dirty="0" smtClean="0">
                <a:latin typeface="宋体" pitchFamily="2" charset="-122"/>
              </a:rPr>
              <a:t> </a:t>
            </a:r>
            <a:r>
              <a:rPr lang="en-US" altLang="zh-CN" sz="2400" b="1" dirty="0" err="1" smtClean="0">
                <a:latin typeface="宋体" pitchFamily="2" charset="-122"/>
              </a:rPr>
              <a:t>角度一</a:t>
            </a:r>
            <a:r>
              <a:rPr lang="en-US" altLang="zh-CN" sz="2400" b="1" dirty="0" smtClean="0">
                <a:latin typeface="宋体" pitchFamily="2" charset="-122"/>
              </a:rPr>
              <a:t>　</a:t>
            </a:r>
            <a:r>
              <a:rPr lang="en-US" altLang="zh-CN" sz="2400" b="1" dirty="0" err="1" smtClean="0">
                <a:latin typeface="宋体" pitchFamily="2" charset="-122"/>
              </a:rPr>
              <a:t>译好得分点</a:t>
            </a:r>
            <a:endParaRPr lang="en-US" altLang="zh-CN" sz="2400" b="1" dirty="0" smtClean="0">
              <a:latin typeface="宋体" pitchFamily="2" charset="-122"/>
            </a:endParaRPr>
          </a:p>
          <a:p>
            <a:pPr marL="1588" indent="625475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 文言文翻译跟很多题目一样，也是按得分点给分的。考生要通过训练，学会识别句子中的得分点，然后重点译好这些得分点。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得分点</a:t>
            </a: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一</a:t>
            </a: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：重要实词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所谓重要实词，从词性上看，以动词居多，其次是形容词和名词。从考查频率上看，</a:t>
            </a:r>
            <a:r>
              <a:rPr lang="en-US" sz="2400" b="1" kern="100" dirty="0" smtClean="0">
                <a:latin typeface="Times New Roman"/>
                <a:cs typeface="Courier New"/>
              </a:rPr>
              <a:t>120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个常用实词及次常用实词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课本中出现的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是重要实词。从特殊性上看，与现代汉语同形的词语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如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妻子</a:t>
            </a:r>
            <a:r>
              <a:rPr 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亲信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可能是重要实词；用其本义实在讲不通的通假字可能是重要实词；符合活用规律的词语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如名词用作状语、形容词用作动词、意动用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2838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28390" name="Picture 6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28391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  <p:extLst>
      <p:ext uri="{BB962C8B-B14F-4D97-AF65-F5344CB8AC3E}">
        <p14:creationId xmlns:p14="http://schemas.microsoft.com/office/powerpoint/2010/main" val="1479181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法、使动用法等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可能是重要实词，如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累其心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中的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累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字。还有，需临场推断的多义词及疑难词语也可能是重要实词。</a:t>
            </a:r>
            <a:r>
              <a:rPr lang="en-US" altLang="zh-CN" sz="2400" b="1" dirty="0" smtClean="0">
                <a:latin typeface="宋体" pitchFamily="2" charset="-122"/>
              </a:rPr>
              <a:t>  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latin typeface="宋体" pitchFamily="2" charset="-122"/>
              </a:rPr>
              <a:t>    关键实词翻译到位，就是把句中的通假字、多义词、古今异义词、活用词语、特殊疑难词语准确理解了，并在译文中体现出来。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en-US" altLang="zh-CN" sz="2400" b="1" dirty="0" smtClean="0">
                <a:latin typeface="宋体" pitchFamily="2" charset="-122"/>
              </a:rPr>
              <a:t>      </a:t>
            </a:r>
          </a:p>
        </p:txBody>
      </p:sp>
      <p:sp>
        <p:nvSpPr>
          <p:cNvPr id="52941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29414" name="Picture 6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29415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  <p:extLst>
      <p:ext uri="{BB962C8B-B14F-4D97-AF65-F5344CB8AC3E}">
        <p14:creationId xmlns:p14="http://schemas.microsoft.com/office/powerpoint/2010/main" val="1811838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【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对点训练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】</a:t>
            </a:r>
          </a:p>
          <a:p>
            <a:pPr marL="0" indent="0" algn="just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1.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指出下列句子中的重要实词，并把句子翻译成现代汉语。</a:t>
            </a:r>
          </a:p>
          <a:p>
            <a:pPr marL="0" indent="0" algn="just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 (1)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既东封郑，又欲肆其西封，若不阙秦，将焉取之？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(《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左传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000000"/>
                </a:solidFill>
                <a:latin typeface="Courier New"/>
                <a:ea typeface="仿宋_GB2312" pitchFamily="49" charset="-122"/>
                <a:cs typeface="Times New Roman" pitchFamily="18" charset="0"/>
              </a:rPr>
              <a:t>·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烛之武退秦师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》)</a:t>
            </a:r>
          </a:p>
          <a:p>
            <a:pPr marL="0" indent="0" algn="just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重要实词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</a:t>
            </a:r>
          </a:p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译文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：_____________________________________ </a:t>
            </a:r>
            <a:r>
              <a:rPr lang="zh-CN" altLang="en-US" sz="2400" b="1" u="sng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　　　　　　　　　　　　　　　　　　　　　　　　　　         </a:t>
            </a: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重要实词：东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名词用作状语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、封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第一个，使动用法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、肆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重要动词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、阙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重要动词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0">
              <a:lnSpc>
                <a:spcPct val="122000"/>
              </a:lnSpc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</a:t>
            </a:r>
            <a:r>
              <a:rPr lang="en-US" sz="2400" b="1" dirty="0" smtClean="0">
                <a:solidFill>
                  <a:srgbClr val="990033"/>
                </a:solidFill>
                <a:latin typeface="Times New Roman"/>
                <a:ea typeface="宋体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cs typeface="Times New Roman"/>
              </a:rPr>
              <a:t>晋国</a:t>
            </a:r>
            <a:r>
              <a:rPr lang="en-US" sz="2400" b="1" dirty="0" smtClean="0">
                <a:solidFill>
                  <a:srgbClr val="990033"/>
                </a:solidFill>
                <a:latin typeface="Times New Roman"/>
                <a:ea typeface="宋体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cs typeface="Times New Roman"/>
              </a:rPr>
              <a:t>已经在东边使郑国成为它的边境，又想往西扩大边界，如果不使秦国土地减少，将从哪里取得它所贪求的土地呢？</a:t>
            </a:r>
            <a:endParaRPr lang="en-US" altLang="zh-CN" sz="2400" b="1" dirty="0" smtClean="0">
              <a:solidFill>
                <a:srgbClr val="990033"/>
              </a:solidFill>
              <a:latin typeface="宋体" pitchFamily="2" charset="-122"/>
            </a:endParaRPr>
          </a:p>
        </p:txBody>
      </p:sp>
      <p:sp>
        <p:nvSpPr>
          <p:cNvPr id="53043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044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044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9289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(2)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君子博学而日参省乎己，则知明而行无过矣。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(《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荀子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000000"/>
                </a:solidFill>
                <a:latin typeface="Courier New"/>
                <a:ea typeface="仿宋_GB2312" pitchFamily="49" charset="-122"/>
                <a:cs typeface="Times New Roman" pitchFamily="18" charset="0"/>
              </a:rPr>
              <a:t>·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劝学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》)</a:t>
            </a:r>
            <a:endParaRPr lang="en-US" altLang="zh-CN" sz="2400" b="1" dirty="0" smtClean="0">
              <a:solidFill>
                <a:srgbClr val="000000"/>
              </a:solidFill>
              <a:latin typeface="宋体" pitchFamily="2" charset="-122"/>
              <a:ea typeface="仿宋_GB2312" pitchFamily="49" charset="-122"/>
              <a:cs typeface="Times New Roman" pitchFamily="18" charset="0"/>
            </a:endParaRPr>
          </a:p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重要实词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</a:t>
            </a:r>
          </a:p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译文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：_____________________________________</a:t>
            </a:r>
          </a:p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latin typeface="宋体" pitchFamily="2" charset="-122"/>
            </a:endParaRPr>
          </a:p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重要实词：博学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古今异义词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、日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名词用作状语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、参省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重要动词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、知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通假字</a:t>
            </a:r>
            <a:r>
              <a:rPr lang="en-US" altLang="zh-CN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)</a:t>
            </a:r>
          </a:p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  <a:cs typeface="Times New Roman" pitchFamily="18" charset="0"/>
              </a:rPr>
              <a:t>译文：君子广泛地学习而又能每天对自己检查、省察，那么他就会见识高明而行为没有过错了。</a:t>
            </a: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dirty="0" smtClean="0">
              <a:solidFill>
                <a:srgbClr val="990033"/>
              </a:solidFill>
              <a:latin typeface="宋体" pitchFamily="2" charset="-122"/>
              <a:cs typeface="Times New Roman" pitchFamily="18" charset="0"/>
            </a:endParaRPr>
          </a:p>
        </p:txBody>
      </p:sp>
      <p:sp>
        <p:nvSpPr>
          <p:cNvPr id="53146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146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146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5072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 (3)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斩木为兵，揭竿为旗，天下云集响应，赢粮而景从。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贾谊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《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过秦论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》)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重要实词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译文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：_____________________________________</a:t>
            </a: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重要实词：兵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一词多义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、云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名词用作状语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、响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名词用作状语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、赢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一词多义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、景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通假字、名词用作状语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他们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砍下树木做兵器，高举竹竿当旗帜，天下的百姓像云那样聚集起来，像回声那样应声而起，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许多人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担着粮食如影随形地跟着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陈涉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。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53248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249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249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5811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2.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阅读下面这段文言文，指出文中画横线的句子中的重要实词，并把句子翻译成现代汉语。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1588" indent="625475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渤海鲍宣妻者，桓氏之女也，字少君。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宣尝就少君父学，父奇其清苦，故以女妻之，装送资贿甚盛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。宣不悦，谓妻曰：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少君生富骄，习美饰，而吾实贫贱，不敢当礼。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妻曰：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大人以先生修德守约，故使贱妾侍执巾栉。既奉承君子，唯命是从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宣笑曰：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能如是，是吾志也。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妻乃悉归侍御服饰，更著短布裳，与宣共挽鹿车归乡里。拜姑礼毕，提瓮出汲。修行妇道，乡邦称之。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后汉书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列女传第七十四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3350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351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3516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7566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(1)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宣尝就少君父学，父奇其清苦，故以女妻之，装送资贿甚盛。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重要实词：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译文：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______________________________________</a:t>
            </a:r>
          </a:p>
          <a:p>
            <a:pPr marL="0" indent="26670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宋体" pitchFamily="2" charset="-122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重要实词：就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接近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，根据语境可译为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跟随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意动用法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、妻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名词用作动词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、资贿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财货，这里指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嫁妆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译文：见参考译文中画线的句子。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53555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556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556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517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1"/>
          <p:cNvGrpSpPr>
            <a:grpSpLocks/>
          </p:cNvGrpSpPr>
          <p:nvPr/>
        </p:nvGrpSpPr>
        <p:grpSpPr bwMode="auto">
          <a:xfrm>
            <a:off x="0" y="750923"/>
            <a:ext cx="9144000" cy="6200721"/>
            <a:chOff x="0" y="751464"/>
            <a:chExt cx="9144000" cy="6200172"/>
          </a:xfrm>
        </p:grpSpPr>
        <p:sp>
          <p:nvSpPr>
            <p:cNvPr id="5" name="矩形 4"/>
            <p:cNvSpPr/>
            <p:nvPr/>
          </p:nvSpPr>
          <p:spPr>
            <a:xfrm>
              <a:off x="0" y="786332"/>
              <a:ext cx="9144000" cy="6165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aseline="-25000">
                <a:solidFill>
                  <a:prstClr val="white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67544" y="751464"/>
              <a:ext cx="8266406" cy="5701872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35000">
                  <a:schemeClr val="bg1">
                    <a:lumMod val="0"/>
                    <a:lumOff val="100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 w="0">
              <a:noFill/>
            </a:ln>
            <a:effectLst>
              <a:outerShdw blurRad="63500" dist="63500" dir="5400000" sx="101000" sy="101000" algn="ctr" rotWithShape="0">
                <a:schemeClr val="bg1">
                  <a:lumMod val="65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6350" h="82550"/>
              <a:bevelB w="6350" h="82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baseline="-25000">
                <a:solidFill>
                  <a:prstClr val="white"/>
                </a:solidFill>
              </a:endParaRPr>
            </a:p>
          </p:txBody>
        </p:sp>
      </p:grpSp>
      <p:sp>
        <p:nvSpPr>
          <p:cNvPr id="389128" name="矩形 23"/>
          <p:cNvSpPr>
            <a:spLocks noChangeArrowheads="1"/>
          </p:cNvSpPr>
          <p:nvPr/>
        </p:nvSpPr>
        <p:spPr bwMode="auto">
          <a:xfrm>
            <a:off x="649288" y="982663"/>
            <a:ext cx="7916862" cy="539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indent="627063"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本考点是全国课标卷的必考内容，分值一般为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10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分。近年来考查形式为在文言文选文中找出两个句子，要求准确翻译句子，是主观题。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 b="1" dirty="0" smtClean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同侧圆角矩形 11"/>
          <p:cNvSpPr/>
          <p:nvPr/>
        </p:nvSpPr>
        <p:spPr>
          <a:xfrm>
            <a:off x="3314700" y="508000"/>
            <a:ext cx="2484438" cy="473075"/>
          </a:xfrm>
          <a:prstGeom prst="round2SameRect">
            <a:avLst/>
          </a:prstGeom>
          <a:gradFill>
            <a:gsLst>
              <a:gs pos="0">
                <a:srgbClr val="00B0DA"/>
              </a:gs>
              <a:gs pos="59000">
                <a:srgbClr val="1EB4FF"/>
              </a:gs>
              <a:gs pos="100000">
                <a:srgbClr val="00578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lnSpc>
                <a:spcPts val="22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600" b="1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考情透析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  <p:extLst>
      <p:ext uri="{BB962C8B-B14F-4D97-AF65-F5344CB8AC3E}">
        <p14:creationId xmlns:p14="http://schemas.microsoft.com/office/powerpoint/2010/main" val="3950734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500"/>
                                        <p:tgtEl>
                                          <p:spTgt spid="389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28" grpId="0"/>
      <p:bldP spid="1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(2)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大人以先生修德守约，故使贱妾侍执巾栉。既奉承君子，唯命是从。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重要实词：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译文：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_____________________________________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重要实词：大人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对父母叔伯等长辈的敬称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、唯命是从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宾语前置句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译文：见参考译文中画线的句子。</a:t>
            </a: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658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658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658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4976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2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>
              <a:spcAft>
                <a:spcPts val="0"/>
              </a:spcAft>
              <a:buNone/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渤海鲍宣的妻子，是桓氏的女儿，字少君。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鲍宣曾经跟随少君的父亲学习，少君的父亲对他的清贫刻苦感到惊奇，因此把女儿嫁给他，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少君出嫁时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陪送的嫁妆非常丰厚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。鲍宣不高兴，就对妻子说：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你生在富贵人家，习惯穿漂亮的衣服，戴漂亮的首饰，可是我实在是贫穷低贱，不敢聘娶。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妻子说：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我父亲因为您的修养高品德好，信守约定，所以让我拿着毛巾梳子服侍您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或嫁给您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。既然侍奉了您，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听从您的命令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。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鲍宣笑着说：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你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能这样，这是我的心意。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少君就全数退回了那些侍从、婢女、服装、首饰，改穿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平民的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短衣裳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汉代贵族的衣服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53760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761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761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2533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626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是深衣，就是长衫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，与鲍宣一起拉着简陋的车子回到家乡。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她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拜见婆母礼节完毕后，就提着水瓮出去打水。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她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修习为妇之道，乡里的人都称赞她。</a:t>
            </a:r>
          </a:p>
        </p:txBody>
      </p:sp>
      <p:sp>
        <p:nvSpPr>
          <p:cNvPr id="53862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5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863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8636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1361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28662" y="1000108"/>
            <a:ext cx="7643866" cy="5286388"/>
          </a:xfrm>
        </p:spPr>
        <p:txBody>
          <a:bodyPr/>
          <a:lstStyle/>
          <a:p>
            <a:pPr marL="0" indent="0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得分点</a:t>
            </a: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二</a:t>
            </a: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：关键虚词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从虚词角度，探究文言翻译题的规律，我们不难得出：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cs typeface="Courier New"/>
              </a:rPr>
              <a:t>1. 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考试说明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规定考查的</a:t>
            </a:r>
            <a:r>
              <a:rPr lang="en-US" sz="2400" b="1" kern="100" dirty="0" smtClean="0">
                <a:latin typeface="Times New Roman"/>
                <a:cs typeface="Courier New"/>
              </a:rPr>
              <a:t>18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个虚词是十分重要的得分点。只要句中出现，就要格外留心。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just"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cs typeface="Courier New"/>
              </a:rPr>
              <a:t>2. 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关键虚词主要是指副词、连词、介词。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1588" indent="625475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虚词的译法较为复杂，通常有以下几种情况。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cs typeface="Courier New"/>
              </a:rPr>
              <a:t>1. 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必须译出的：</a:t>
            </a:r>
            <a:r>
              <a:rPr lang="en-US" sz="2400" b="1" kern="100" dirty="0" smtClean="0">
                <a:latin typeface="宋体"/>
                <a:cs typeface="Times New Roman"/>
              </a:rPr>
              <a:t>①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有实词义项的要译出实义，如做代词的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之</a:t>
            </a:r>
            <a:r>
              <a:rPr 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其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等；</a:t>
            </a:r>
            <a:r>
              <a:rPr lang="en-US" sz="2400" b="1" kern="100" dirty="0" smtClean="0">
                <a:latin typeface="宋体"/>
                <a:cs typeface="Times New Roman"/>
              </a:rPr>
              <a:t>②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现代汉语中有与之相对应的虚词可进行互换的，如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之</a:t>
            </a:r>
            <a:r>
              <a:rPr 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而</a:t>
            </a:r>
            <a:r>
              <a:rPr 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以</a:t>
            </a:r>
            <a:r>
              <a:rPr 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于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等。</a:t>
            </a:r>
            <a:endParaRPr lang="zh-CN" altLang="en-US" sz="2400" b="1" kern="100" dirty="0" smtClean="0">
              <a:latin typeface="宋体"/>
              <a:cs typeface="Courier New"/>
            </a:endParaRPr>
          </a:p>
        </p:txBody>
      </p:sp>
      <p:sp>
        <p:nvSpPr>
          <p:cNvPr id="53965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965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9660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08565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14348" y="928670"/>
            <a:ext cx="8072494" cy="5072098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cs typeface="Courier New"/>
              </a:rPr>
              <a:t>        2. 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不必译出的：如起语法作用的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之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、发语词及句末助词等。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总之，我们在翻译虚词时，能译出的要尽量译出，不需要译出的切不可强行译出。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3965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3965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9660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9211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【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对点训练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】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3.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指出下列句子中的关键虚词，并把句子翻译成现代汉语。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(1)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项伯乃夜驰之沛公军，私见张良，具告以事。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司马迁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《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鸿门宴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》)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关键虚词：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译文：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___________________________________</a:t>
            </a: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关键虚词：乃、之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到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、以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译文：项伯于是在夜里快马加鞭奔到刘邦军驻地，私下里见了张良，把事情全部告诉了他。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067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068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068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7110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(2)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既其出，则或咎其欲出者，而余亦悔其随之而不得极夫游之乐也。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王安石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《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游褒禅山记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》)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关键虚词：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译文：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____________________________________</a:t>
            </a:r>
          </a:p>
          <a:p>
            <a:pPr marL="0" indent="35560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宋体" pitchFamily="2" charset="-122"/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关键虚词：其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第一个，助词，无义；第二个，指示代词，那；第三个，第一人称代词，自己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、则或、者、而、之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第一个，第三人称代词，他；第二个，助词，的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 译文：退出洞以后，有人就责怪那个想出来的人，并且我也后悔自己跟随他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出来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，而不能尽情地享受游玩的乐趣。</a:t>
            </a:r>
          </a:p>
        </p:txBody>
      </p:sp>
      <p:sp>
        <p:nvSpPr>
          <p:cNvPr id="54170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170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170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6284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(3)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巫医乐师百工之人，君子不齿，今其智乃反不能及，其可怪也欤！ 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韩愈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《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师说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》)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关键虚词：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译文：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______________________________________</a:t>
            </a: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关键虚词：之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指示代词，这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、其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第一个，指代上文的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君子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；第二个，指示代词，这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、乃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竟然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译文：巫医、乐师、各种工匠这些人，有道德有修养的人不屑与他们同列，现在有道德有修养的人的智慧竟然比不上这些人，这真是奇怪啊！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2667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272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273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273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4621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4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00100" y="928670"/>
            <a:ext cx="7708927" cy="5135581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4.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指出文中画横线的句子中的关键虚词，并把句子翻译成现代汉语。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陈涉少时，尝与人佣耕，辍耕之垄上，怅恨久之，曰：</a:t>
            </a:r>
            <a:r>
              <a:rPr lang="zh-CN" altLang="en-US" sz="2400" b="1" u="sng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苟富贵，无相忘。</a:t>
            </a:r>
            <a:r>
              <a:rPr lang="zh-CN" altLang="en-US" sz="2400" b="1" u="sng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佣者笑而应曰：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若为佣耕，何富贵也？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陈涉太息曰：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嗟乎！燕雀安知鸿鹄之志哉！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司马迁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陈涉世家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关键虚词：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译文：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</a:t>
            </a:r>
          </a:p>
        </p:txBody>
      </p:sp>
      <p:sp>
        <p:nvSpPr>
          <p:cNvPr id="54374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375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3756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6471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关键虚词：与、之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第一个是动词，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去、往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；第二个是音节助词，无义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译文：见参考译文中画线的句子。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1588" indent="625475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陈胜年轻时，曾经同别人一道被雇佣耕地，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有一次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停止耕作走到田畔高地上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休息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，因失望而叹恨了好久，对伙伴们说：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如果谁将来富贵了，彼此都不要忘掉。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伙伴们笑着应声问道：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你是被雇佣来耕田的，哪里来的富贵呢？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陈胜长叹道：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唉！燕雀怎么知道鸿鹄的志向呢！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54477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477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4780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6305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>
            <a:noAutofit/>
          </a:bodyPr>
          <a:lstStyle/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</a:rPr>
              <a:t>—— </a:t>
            </a:r>
            <a:r>
              <a:rPr lang="zh-CN" altLang="en-US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</a:rPr>
              <a:t>真题体验 </a:t>
            </a:r>
            <a:r>
              <a:rPr lang="en-US" altLang="zh-CN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itchFamily="2" charset="-122"/>
              </a:rPr>
              <a:t>——</a:t>
            </a:r>
          </a:p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None/>
            </a:pPr>
            <a:r>
              <a:rPr lang="en-US" sz="2400" b="1" dirty="0" smtClean="0"/>
              <a:t>(</a:t>
            </a:r>
            <a:r>
              <a:rPr lang="zh-CN" altLang="en-US" sz="2400" b="1" dirty="0" smtClean="0"/>
              <a:t>标</a:t>
            </a:r>
            <a:r>
              <a:rPr lang="en-US" sz="2400" b="1" dirty="0" smtClean="0"/>
              <a:t>“*”</a:t>
            </a:r>
            <a:r>
              <a:rPr lang="zh-CN" altLang="en-US" sz="2400" b="1" dirty="0" smtClean="0"/>
              <a:t>的为本考点题。</a:t>
            </a:r>
            <a:r>
              <a:rPr lang="en-US" sz="2400" b="1" dirty="0" smtClean="0"/>
              <a:t>)</a:t>
            </a:r>
            <a:endParaRPr lang="zh-CN" altLang="en-US" sz="2400" b="1" dirty="0" smtClean="0">
              <a:latin typeface="宋体" pitchFamily="2" charset="-122"/>
            </a:endParaRPr>
          </a:p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黑体" pitchFamily="2" charset="-122"/>
                <a:cs typeface="Times New Roman" pitchFamily="18" charset="0"/>
              </a:rPr>
              <a:t>[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2013 </a:t>
            </a:r>
            <a:r>
              <a:rPr lang="en-US" altLang="zh-CN" sz="2400" b="1" dirty="0" smtClean="0">
                <a:solidFill>
                  <a:srgbClr val="000000"/>
                </a:solidFill>
                <a:latin typeface="Courier New"/>
                <a:cs typeface="Times New Roman" pitchFamily="18" charset="0"/>
              </a:rPr>
              <a:t>·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课标全国卷</a:t>
            </a:r>
            <a:r>
              <a:rPr lang="en-US" altLang="zh-CN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Ⅱ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ea typeface="黑体" pitchFamily="2" charset="-122"/>
              </a:rPr>
              <a:t>]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阅读下面的文言文，完成题目。</a:t>
            </a:r>
            <a:endParaRPr lang="zh-CN" altLang="en-US" sz="2400" b="1" dirty="0" smtClean="0">
              <a:latin typeface="宋体" pitchFamily="2" charset="-122"/>
            </a:endParaRPr>
          </a:p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latin typeface="宋体" pitchFamily="2" charset="-122"/>
            </a:endParaRPr>
          </a:p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latin typeface="宋体" pitchFamily="2" charset="-122"/>
            </a:endParaRPr>
          </a:p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latin typeface="宋体" pitchFamily="2" charset="-122"/>
            </a:endParaRPr>
          </a:p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latin typeface="宋体" pitchFamily="2" charset="-122"/>
            </a:endParaRPr>
          </a:p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latin typeface="宋体" pitchFamily="2" charset="-122"/>
            </a:endParaRPr>
          </a:p>
          <a:p>
            <a:pPr marL="0" indent="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latin typeface="宋体" pitchFamily="2" charset="-122"/>
            </a:endParaRPr>
          </a:p>
          <a:p>
            <a:pPr marL="0" indent="0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　　</a:t>
            </a:r>
          </a:p>
        </p:txBody>
      </p:sp>
      <p:grpSp>
        <p:nvGrpSpPr>
          <p:cNvPr id="4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016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0168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sp>
        <p:nvSpPr>
          <p:cNvPr id="9" name="动作按钮: 自定义 8">
            <a:hlinkClick r:id="rId4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1071538" y="2428868"/>
          <a:ext cx="7150100" cy="9220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文档" r:id="rId5" imgW="7045889" imgH="8813649" progId="Word.Document.12">
                  <p:embed/>
                </p:oleObj>
              </mc:Choice>
              <mc:Fallback>
                <p:oleObj name="文档" r:id="rId5" imgW="7045889" imgH="8813649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2428868"/>
                        <a:ext cx="7150100" cy="922020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8162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得分点</a:t>
            </a:r>
            <a:r>
              <a:rPr lang="en-US" altLang="zh-CN" sz="2400" b="1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三</a:t>
            </a:r>
            <a:r>
              <a:rPr lang="en-US" altLang="zh-CN" sz="2400" b="1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：文言句式</a:t>
            </a:r>
          </a:p>
          <a:p>
            <a:pPr marL="0" indent="627063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要审出译句中的特殊句式，必须具备“语言标志意识”。特殊句式总有一定的语言标志，如判断句多以“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……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者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……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也”或“乃、即、皆、则”等为标志；被动句多以“于”“见”“为”为标志。考生容易忽略的是定语后置句和宾语前置句，无被动标志的被动句，无判断标志的判断句和表反问的固定句式。平时要多积累，方能在做题时激活原有记忆。</a:t>
            </a: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endParaRPr lang="zh-CN" altLang="en-US" sz="2400" b="1" dirty="0" smtClean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   </a:t>
            </a:r>
            <a:endParaRPr lang="en-US" altLang="zh-CN" sz="2400" b="1" dirty="0" smtClean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579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580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580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7784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要掌握各种句式的翻译格式。</a:t>
            </a: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判断句：必须加上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是</a:t>
            </a:r>
            <a:r>
              <a:rPr 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就是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等词语。</a:t>
            </a:r>
            <a:r>
              <a:rPr lang="en-US" sz="2400" b="1" kern="100" dirty="0" smtClean="0">
                <a:latin typeface="Times New Roman"/>
                <a:cs typeface="Courier New"/>
              </a:rPr>
              <a:t>(2)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被动句：必须加上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被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字。</a:t>
            </a:r>
            <a:r>
              <a:rPr lang="en-US" sz="2400" b="1" kern="100" dirty="0" smtClean="0">
                <a:latin typeface="Times New Roman"/>
                <a:cs typeface="Courier New"/>
              </a:rPr>
              <a:t>(3)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倒装句：必须用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调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的方法将固定的句式调到位。如：介宾短语后置句，译时要将介宾短语调到动词前；定语后置句和宾语前置句，译时要将定语和宾语恢复原位。</a:t>
            </a:r>
            <a:r>
              <a:rPr lang="en-US" sz="2400" b="1" kern="100" dirty="0" smtClean="0">
                <a:latin typeface="Times New Roman"/>
                <a:cs typeface="Courier New"/>
              </a:rPr>
              <a:t>(4)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省略句：必须用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补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的方法补出省略的成分，确保句意通顺。</a:t>
            </a:r>
            <a:r>
              <a:rPr lang="en-US" sz="2400" b="1" kern="100" dirty="0" smtClean="0">
                <a:latin typeface="Times New Roman"/>
                <a:cs typeface="Courier New"/>
              </a:rPr>
              <a:t>(5)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固定句式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结构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：千万不要生硬地翻译，它有固定的译法，须在平时掌握好</a:t>
            </a:r>
            <a:r>
              <a:rPr lang="zh-CN" altLang="en-US" sz="2400" kern="100" dirty="0" smtClean="0">
                <a:latin typeface="Times New Roman"/>
                <a:cs typeface="Times New Roman"/>
              </a:rPr>
              <a:t>。</a:t>
            </a:r>
            <a:endParaRPr lang="zh-CN" sz="2400" kern="100" dirty="0">
              <a:latin typeface="宋体"/>
              <a:cs typeface="Courier New"/>
            </a:endParaRPr>
          </a:p>
        </p:txBody>
      </p:sp>
      <p:sp>
        <p:nvSpPr>
          <p:cNvPr id="54682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682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682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3333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【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对点训练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】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5.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指出下列句子中的文言句式类型，并把句子翻译成现代汉语。</a:t>
            </a:r>
            <a:endParaRPr lang="en-US" altLang="zh-CN" sz="2400" b="1" dirty="0" smtClean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latin typeface="宋体" pitchFamily="2" charset="-122"/>
              </a:rPr>
              <a:t>(1)</a:t>
            </a:r>
            <a:r>
              <a:rPr lang="zh-CN" altLang="en-US" sz="2400" b="1" dirty="0" smtClean="0">
                <a:latin typeface="宋体" pitchFamily="2" charset="-122"/>
              </a:rPr>
              <a:t>是何异于刺人而杀之曰“非我也，兵也”？</a:t>
            </a:r>
            <a:r>
              <a:rPr lang="en-US" altLang="zh-CN" sz="2400" b="1" dirty="0" smtClean="0">
                <a:latin typeface="宋体" pitchFamily="2" charset="-122"/>
              </a:rPr>
              <a:t>(《</a:t>
            </a:r>
            <a:r>
              <a:rPr lang="zh-CN" altLang="en-US" sz="2400" b="1" dirty="0" smtClean="0">
                <a:latin typeface="宋体" pitchFamily="2" charset="-122"/>
              </a:rPr>
              <a:t>孟子</a:t>
            </a:r>
            <a:r>
              <a:rPr lang="en-US" altLang="zh-CN" sz="2400" b="1" dirty="0" smtClean="0">
                <a:latin typeface="宋体" pitchFamily="2" charset="-122"/>
              </a:rPr>
              <a:t>·</a:t>
            </a:r>
            <a:r>
              <a:rPr lang="zh-CN" altLang="en-US" sz="2400" b="1" dirty="0" smtClean="0">
                <a:latin typeface="宋体" pitchFamily="2" charset="-122"/>
              </a:rPr>
              <a:t>寡人之于国也</a:t>
            </a:r>
            <a:r>
              <a:rPr lang="en-US" altLang="zh-CN" sz="2400" b="1" dirty="0" smtClean="0">
                <a:latin typeface="宋体" pitchFamily="2" charset="-122"/>
              </a:rPr>
              <a:t>》)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句式类型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译文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：______________________________________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句式类型：介词结构后置句和判断句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译文：这和刺人并将他杀害，然后说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不是我杀的，是兵器杀的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有什么不同呢？</a:t>
            </a: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784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785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785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8834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(2)</a:t>
            </a:r>
            <a:r>
              <a:rPr lang="zh-CN" altLang="en-US" sz="2400" b="1" dirty="0" smtClean="0">
                <a:latin typeface="Times New Roman"/>
                <a:cs typeface="Times New Roman"/>
              </a:rPr>
              <a:t>太子及宾客知其事者，皆白衣冠以送之。</a:t>
            </a:r>
            <a:r>
              <a:rPr lang="en-US" sz="2400" b="1" dirty="0" smtClean="0">
                <a:latin typeface="Times New Roman"/>
                <a:ea typeface="宋体"/>
              </a:rPr>
              <a:t>(</a:t>
            </a:r>
            <a:r>
              <a:rPr lang="en-US" altLang="zh-CN" sz="2400" b="1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dirty="0" smtClean="0">
                <a:latin typeface="Times New Roman"/>
                <a:cs typeface="Times New Roman"/>
              </a:rPr>
              <a:t>战国策</a:t>
            </a:r>
            <a:r>
              <a:rPr lang="en-US" sz="2400" b="1" dirty="0" smtClean="0">
                <a:latin typeface="Times New Roman"/>
                <a:ea typeface="宋体"/>
              </a:rPr>
              <a:t>·</a:t>
            </a:r>
            <a:r>
              <a:rPr lang="zh-CN" altLang="en-US" sz="2400" b="1" dirty="0" smtClean="0">
                <a:latin typeface="Times New Roman"/>
                <a:cs typeface="Times New Roman"/>
              </a:rPr>
              <a:t>荆轲刺秦王</a:t>
            </a:r>
            <a:r>
              <a:rPr lang="en-US" altLang="zh-CN" sz="2400" b="1" dirty="0" smtClean="0">
                <a:latin typeface="Times New Roman"/>
                <a:cs typeface="Times New Roman"/>
              </a:rPr>
              <a:t>》</a:t>
            </a:r>
            <a:r>
              <a:rPr lang="en-US" sz="2400" b="1" dirty="0" smtClean="0">
                <a:latin typeface="Times New Roman"/>
                <a:ea typeface="宋体"/>
              </a:rPr>
              <a:t>)</a:t>
            </a:r>
            <a:endParaRPr lang="en-US" sz="2400" b="1" dirty="0" smtClean="0">
              <a:solidFill>
                <a:srgbClr val="000000"/>
              </a:solidFill>
              <a:latin typeface="Times New Roman" pitchFamily="18" charset="0"/>
              <a:ea typeface="仿宋_GB2312" pitchFamily="49" charset="-122"/>
              <a:cs typeface="Times New Roman" pitchFamily="18" charset="0"/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句式类型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：__________________________________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译文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：______________________________________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句式类型：定语后置句 </a:t>
            </a: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译文：太子和知道这件事的宾客，都穿上白色的衣服，戴上白色的帽子来为他送行。</a:t>
            </a: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886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887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8876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4762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(3)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夫赵强而燕弱，而君幸于赵王，故燕王欲结于君。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司马迁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廉颇蔺相如列传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endParaRPr lang="en-US" sz="2400" b="1" kern="100" dirty="0" smtClean="0">
              <a:latin typeface="宋体"/>
              <a:cs typeface="Courier New"/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句式类型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：__________________________________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译文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：______________________________________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句式类型：被动句和介词结构后置句</a:t>
            </a: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译文：赵国强大而燕国弱小，而您又被赵王宠幸，所以燕王想和您结交。</a:t>
            </a: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989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4989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9900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4140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914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6.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阅读下面这段文言文，指出文中画横线的句子的文言句式类型，并把句子翻译成现代汉语。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郭解，轵人也，字翁伯。解姊子负解之势，与人饮，使之嚼。非其任，强必灌之。人怒，拔刀刺杀解姊子，亡去。解姊怒曰：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以翁伯之义，人杀吾子，贼不得。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弃其尸于道，弗葬，欲以辱解。解使人微知贼处。贼窘自归，具以实告解。解曰：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公杀之固当，吾儿不直。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遂去其贼，罪其姊子，乃收而葬之。</a:t>
            </a:r>
            <a:endParaRPr lang="en-US" altLang="zh-CN" sz="2400" b="1" kern="100" dirty="0" smtClean="0">
              <a:latin typeface="Times New Roman"/>
              <a:ea typeface="楷体_GB2312"/>
              <a:cs typeface="Times New Roman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解出入，人皆避之。有一人独箕倨视之，解遣人问其名姓。客欲杀之。解曰：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居邑屋至不见敬，是吾德不修也，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彼何罪！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乃阴属尉史曰：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是人，吾所急也，至践</a:t>
            </a:r>
            <a:endParaRPr lang="zh-CN" sz="2400" kern="100" dirty="0">
              <a:latin typeface="宋体"/>
              <a:cs typeface="Courier New"/>
            </a:endParaRPr>
          </a:p>
        </p:txBody>
      </p:sp>
      <p:sp>
        <p:nvSpPr>
          <p:cNvPr id="55091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092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092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358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38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更</a:t>
            </a:r>
            <a:r>
              <a:rPr lang="en-US" sz="2400" b="1" kern="100" dirty="0" smtClean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服徭役</a:t>
            </a:r>
            <a:r>
              <a:rPr lang="en-US" sz="2400" b="1" kern="100" dirty="0" smtClean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时脱之。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每至践更，数过，吏弗求。怪之，问其故，乃解使脱之。箕踞者乃肉袒谢罪。少年闻之，愈益慕解之行。</a:t>
            </a:r>
            <a:endParaRPr lang="en-US" altLang="zh-CN" sz="2400" b="1" kern="100" dirty="0" smtClean="0">
              <a:latin typeface="Times New Roman"/>
              <a:ea typeface="楷体_GB2312"/>
              <a:cs typeface="Times New Roman"/>
            </a:endParaRPr>
          </a:p>
          <a:p>
            <a:pPr marL="1588" indent="625475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解之旁郡国，为人请求事，事可出，出之；不可者，各厌其意，然后乃敢尝酒食。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诸公以故严重之，争为用。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邑中少年及旁近县贤豪，夜半过门常十馀车，请得解客舍养之。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节选自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史记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游侠列传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，有删改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endParaRPr lang="zh-CN" altLang="en-US" sz="2400" b="1" kern="100" dirty="0" smtClean="0">
              <a:latin typeface="宋体"/>
              <a:cs typeface="Courier New"/>
            </a:endParaRPr>
          </a:p>
        </p:txBody>
      </p:sp>
      <p:sp>
        <p:nvSpPr>
          <p:cNvPr id="55194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194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194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3774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(1)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en-US" sz="2400" b="1" dirty="0" smtClean="0">
                <a:latin typeface="Times New Roman"/>
                <a:cs typeface="Times New Roman"/>
              </a:rPr>
              <a:t>居邑屋至不见敬，是吾德不修也。</a:t>
            </a:r>
            <a:endParaRPr lang="zh-CN" altLang="en-US" sz="2400" b="1" dirty="0" smtClean="0">
              <a:latin typeface="宋体" pitchFamily="2" charset="-122"/>
            </a:endParaRP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句式类型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译文：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____________________________________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句式类型：被动句和判断句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译文：在乡里居住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同住一个乡里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，竟不被人尊敬，这是我自己的德行修养得还不够。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见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”“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也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分别为被动句和判断句的标志。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0313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00113" y="98107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(2)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诸公以故严重之，争为用。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err="1" smtClean="0">
                <a:latin typeface="宋体" pitchFamily="2" charset="-122"/>
              </a:rPr>
              <a:t>句式类型</a:t>
            </a:r>
            <a:r>
              <a:rPr lang="en-US" altLang="zh-CN" sz="2400" b="1" dirty="0" smtClean="0">
                <a:latin typeface="宋体" pitchFamily="2" charset="-122"/>
              </a:rPr>
              <a:t>：________________________________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</a:rPr>
              <a:t>译文：</a:t>
            </a:r>
            <a:r>
              <a:rPr lang="en-US" altLang="zh-CN" sz="2400" b="1" dirty="0" smtClean="0">
                <a:latin typeface="宋体" pitchFamily="2" charset="-122"/>
              </a:rPr>
              <a:t>____________________________________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句式类型：被动句和省略句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译文：大家因为这个原因十分尊敬他，争着被他任用。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重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，形容词用作动词；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为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，表被动，后面省略了宾语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之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；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争为用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，既是被动句，又是省略句。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宋体" pitchFamily="2" charset="-122"/>
            </a:endParaRPr>
          </a:p>
          <a:p>
            <a:pPr marL="0" indent="35560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宋体" pitchFamily="2" charset="-122"/>
            </a:endParaRPr>
          </a:p>
        </p:txBody>
      </p:sp>
      <p:sp>
        <p:nvSpPr>
          <p:cNvPr id="55398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399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3996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1177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010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627063">
              <a:lnSpc>
                <a:spcPct val="122000"/>
              </a:lnSpc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ea typeface="楷体_GB2312"/>
                <a:cs typeface="楷体_GB2312"/>
              </a:rPr>
              <a:t>郭解，是轵县人，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字翁伯。郭解姐姐的儿子依仗郭解的势力，同别人喝酒，让人家把酒饮尽。如果人家的酒量小，不能再喝了，他就强行给人家灌酒。那人发怒，拔刀刺死了郭解姐姐的儿子，逃跑了。郭解姐姐愤怒地说道：</a:t>
            </a:r>
            <a:r>
              <a:rPr lang="zh-CN" altLang="en-US" sz="2400" b="1" dirty="0" smtClean="0">
                <a:solidFill>
                  <a:srgbClr val="990033"/>
                </a:solidFill>
                <a:cs typeface="Times New Roman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凭弟弟翁伯的义气，人家杀了我的儿子，凶手却捉不到。</a:t>
            </a:r>
            <a:r>
              <a:rPr lang="zh-CN" altLang="en-US" sz="2400" b="1" dirty="0" smtClean="0">
                <a:solidFill>
                  <a:srgbClr val="990033"/>
                </a:solidFill>
                <a:cs typeface="Times New Roman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于是她把儿子的尸体丢弃在道路上，不埋葬，想以此羞辱郭解。郭解派人暗中探知凶手的去处。凶手窘迫，投案自首，把真实情况详细地告诉了郭解。郭解说：</a:t>
            </a:r>
            <a:r>
              <a:rPr lang="zh-CN" altLang="en-US" sz="2400" b="1" dirty="0" smtClean="0">
                <a:solidFill>
                  <a:srgbClr val="990033"/>
                </a:solidFill>
                <a:cs typeface="Times New Roman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你杀了他确实恰当，是我的孩子无理。</a:t>
            </a:r>
            <a:r>
              <a:rPr lang="zh-CN" altLang="en-US" sz="2400" b="1" dirty="0" smtClean="0">
                <a:solidFill>
                  <a:srgbClr val="990033"/>
                </a:solidFill>
                <a:cs typeface="Times New Roman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于是放走了那个凶手，把罪责归于姐姐的儿子，并收尸埋葬了他。</a:t>
            </a: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5501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501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5020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5024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1272838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72839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sp>
        <p:nvSpPr>
          <p:cNvPr id="9" name="动作按钮: 自定义 8">
            <a:hlinkClick r:id="rId4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792163" y="928688"/>
          <a:ext cx="7642225" cy="5376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文档" r:id="rId5" imgW="7312620" imgH="5151465" progId="Word.Document.12">
                  <p:embed/>
                </p:oleObj>
              </mc:Choice>
              <mc:Fallback>
                <p:oleObj name="文档" r:id="rId5" imgW="7312620" imgH="5151465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163" y="928688"/>
                        <a:ext cx="7642225" cy="53768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0992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034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>
            <a:normAutofit lnSpcReduction="10000"/>
          </a:bodyPr>
          <a:lstStyle/>
          <a:p>
            <a:pPr marL="0" indent="627063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郭解每次外出或归来，人们都躲着他走。只有一个人两脚张开，像箕似的坐在地上，傲慢地看着他，郭解派人去问他的姓名。门客中有人要杀掉那个人。郭解说：“在乡里居住，竟不被人尊敬，这是我自己的德行修养得还不够，他有什么罪过啊！”于是他就暗中嘱托尉史说：“这个人是我最关心的，轮到他服役时，请免除他的徭役。”以后每到服役时，多次放过他，县中官吏都没找他。他对此感到奇怪，问事情的原因，竟然是郭解让人免除了他的徭役。于是，他就赤裸上身去找郭解谢罪。少年们听到这个消息，越发仰慕郭解的品行。 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ea typeface="楷体_GB2312" pitchFamily="49" charset="-122"/>
              <a:cs typeface="Times New Roman" pitchFamily="18" charset="0"/>
            </a:endParaRP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latin typeface="宋体" pitchFamily="2" charset="-122"/>
                <a:ea typeface="楷体_GB2312" pitchFamily="49" charset="-122"/>
                <a:cs typeface="Times New Roman" pitchFamily="18" charset="0"/>
              </a:rPr>
              <a:t>    </a:t>
            </a:r>
          </a:p>
        </p:txBody>
      </p:sp>
      <p:sp>
        <p:nvSpPr>
          <p:cNvPr id="55603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604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604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8811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内容占位符 2"/>
          <p:cNvSpPr>
            <a:spLocks noGrp="1"/>
          </p:cNvSpPr>
          <p:nvPr>
            <p:ph idx="4294967295"/>
          </p:nvPr>
        </p:nvSpPr>
        <p:spPr>
          <a:xfrm>
            <a:off x="827088" y="908050"/>
            <a:ext cx="7920037" cy="5399088"/>
          </a:xfrm>
        </p:spPr>
        <p:txBody>
          <a:bodyPr/>
          <a:lstStyle/>
          <a:p>
            <a:pPr marL="0" indent="627063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ea typeface="楷体_GB2312" pitchFamily="49" charset="-122"/>
                <a:cs typeface="Times New Roman" pitchFamily="18" charset="0"/>
              </a:rPr>
              <a:t>郭解到别的郡国去替人办事，事能办成的，一定把它办成；办不成的，也要使有关方面都满意，然后才敢去喝人家的酒，吃人家的饭。大家因为这个原因十分尊敬他，争着被他任用。乡里的少年及邻近的县的贤人豪杰，半夜上门拜访郭解的人很多，门口常常有十多辆车子，请求把郭解家的门客接回自家供养。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ea typeface="楷体_GB2312" pitchFamily="49" charset="-122"/>
              <a:cs typeface="Times New Roman" pitchFamily="18" charset="0"/>
            </a:endParaRPr>
          </a:p>
        </p:txBody>
      </p:sp>
      <p:sp>
        <p:nvSpPr>
          <p:cNvPr id="55706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7068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7069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5102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6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graphicFrame>
        <p:nvGraphicFramePr>
          <p:cNvPr id="224258" name="Object 8"/>
          <p:cNvGraphicFramePr>
            <a:graphicFrameLocks noChangeAspect="1"/>
          </p:cNvGraphicFramePr>
          <p:nvPr/>
        </p:nvGraphicFramePr>
        <p:xfrm>
          <a:off x="750888" y="1119188"/>
          <a:ext cx="7737475" cy="859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0" name="Document" r:id="rId3" imgW="7862116" imgH="8729677" progId="Word.Document.8">
                  <p:embed/>
                </p:oleObj>
              </mc:Choice>
              <mc:Fallback>
                <p:oleObj name="Document" r:id="rId3" imgW="7862116" imgH="872967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0888" y="1119188"/>
                        <a:ext cx="7737475" cy="85979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24267" name="Picture 6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426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9729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708927" cy="5207019"/>
          </a:xfrm>
        </p:spPr>
        <p:txBody>
          <a:bodyPr/>
          <a:lstStyle/>
          <a:p>
            <a:pPr marL="0" indent="627063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直译为主，意译为辅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是文言文翻译最基本的方法，也是保证达到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字字落实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这一基本要求的最佳方法。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直译为主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是说对于大多数句子、大多数词语，可以采取直接翻译的方式来进行。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6969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780365" cy="5064143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【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对点训练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】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7.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指出下列句子中的得分点，并把句子翻译成现代汉语。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吾入关，秋毫不敢有所近，籍吏民，封府库，而待将军。所以遣将守关者，备他盗之出入与非常也。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司马迁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鸿门宴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得分点：</a:t>
            </a:r>
            <a:r>
              <a:rPr lang="en-US" sz="2400" b="1" dirty="0" smtClean="0"/>
              <a:t>__________________________________</a:t>
            </a:r>
            <a:endParaRPr lang="zh-CN" altLang="en-US" sz="2400" dirty="0" smtClean="0"/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译文：</a:t>
            </a:r>
            <a:r>
              <a:rPr lang="en-US" sz="2400" b="1" dirty="0" smtClean="0"/>
              <a:t>____________________________________</a:t>
            </a:r>
          </a:p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3081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3241" cy="5207019"/>
          </a:xfrm>
        </p:spPr>
        <p:txBody>
          <a:bodyPr/>
          <a:lstStyle/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714348" y="928670"/>
            <a:ext cx="8093075" cy="4147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 fontAlgn="base">
              <a:lnSpc>
                <a:spcPct val="122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得分点：秋毫，比喻细小的东西；籍，名词用作动词，登记；而，表目的；所以，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……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的原因；出入，偏义复词；非常，古今异义词；第二句是判断句。</a:t>
            </a:r>
          </a:p>
          <a:p>
            <a:pPr algn="just" fontAlgn="base">
              <a:lnSpc>
                <a:spcPct val="122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译文：我进入关中以后，财物丝毫不敢据为己有，登记官吏、人民，封闭了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收藏财物的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府库，来等待将军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的到来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。派遣士兵去把守函谷关的原因，是防备其他盗贼的进入和意外的变故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发生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。</a:t>
            </a:r>
          </a:p>
          <a:p>
            <a:pPr indent="612775" algn="just" fontAlgn="base">
              <a:lnSpc>
                <a:spcPct val="122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  <a:p>
            <a:pPr indent="612775" algn="just" fontAlgn="base">
              <a:lnSpc>
                <a:spcPct val="122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734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3241" cy="5207019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dirty="0" smtClean="0">
                <a:latin typeface="Times New Roman"/>
                <a:ea typeface="宋体"/>
              </a:rPr>
              <a:t>(2)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蟹六跪而二螯，非蛇鳝之穴无可寄托者，用心躁也。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荀子</a:t>
            </a:r>
            <a:r>
              <a:rPr lang="en-US" sz="2400" b="1" kern="100" dirty="0" smtClean="0">
                <a:latin typeface="Times New Roman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劝学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得分点：</a:t>
            </a:r>
            <a:r>
              <a:rPr lang="en-US" sz="2400" b="1" dirty="0" smtClean="0"/>
              <a:t>__________________________________</a:t>
            </a:r>
            <a:endParaRPr lang="zh-CN" altLang="en-US" sz="2400" dirty="0" smtClean="0"/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译文：</a:t>
            </a:r>
            <a:r>
              <a:rPr lang="en-US" sz="2400" b="1" dirty="0" smtClean="0"/>
              <a:t>____________________________________</a:t>
            </a:r>
          </a:p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714348" y="3071810"/>
            <a:ext cx="7929618" cy="1894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得分点：六跪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省略量词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、二螯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省略量词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、之、寄托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古今异义词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……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者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……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也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判断句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、用心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古今异义词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译文：螃蟹有六条腿，两个蟹钳，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但是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如果没有蛇、鳝的洞穴它就无处藏身，这是因为它用心浮躁。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97649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637489" cy="5064143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cs typeface="Courier New"/>
              </a:rPr>
              <a:t>(3)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武帝嘉其义，乃遣武以中郎将使持节送匈奴使留在汉者，因厚赂单于，答其善意。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班固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苏武传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得分点：</a:t>
            </a:r>
            <a:r>
              <a:rPr lang="en-US" sz="2400" b="1" dirty="0" smtClean="0"/>
              <a:t>__________________________________</a:t>
            </a:r>
            <a:endParaRPr lang="zh-CN" altLang="en-US" sz="2400" dirty="0" smtClean="0"/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译文：</a:t>
            </a:r>
            <a:r>
              <a:rPr lang="en-US" sz="2400" b="1" dirty="0" smtClean="0"/>
              <a:t>____________________________________</a:t>
            </a:r>
          </a:p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714348" y="3000373"/>
            <a:ext cx="7858180" cy="2795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just">
              <a:lnSpc>
                <a:spcPct val="122000"/>
              </a:lnSpc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得分点：嘉、其、乃、以、匈奴使留在汉者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定语后置句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、因、厚、赂。</a:t>
            </a:r>
          </a:p>
          <a:p>
            <a:pPr algn="just">
              <a:lnSpc>
                <a:spcPct val="122000"/>
              </a:lnSpc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译文：汉武帝赞许他这种合乎情理的做法，就派苏武以中郎将的身份，让他持节出使匈奴，送留在汉朝的匈奴使者，趁机送给单于很丰厚的礼物，回报他的好意。</a:t>
            </a:r>
          </a:p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977614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3241" cy="5207019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8.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阅读下面这段文言文，指出文中画横线的句子中的得分点，并把句子翻译成现代汉语。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1588" indent="625475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庆历三年，轼始总角入乡校，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士有自京师来者，以鲁人石守道所作</a:t>
            </a:r>
            <a:r>
              <a:rPr lang="en-US" altLang="zh-CN" sz="2400" b="1" u="sng" kern="100" dirty="0" smtClean="0">
                <a:latin typeface="Times New Roman"/>
                <a:ea typeface="楷体_GB2312"/>
                <a:cs typeface="Times New Roman"/>
              </a:rPr>
              <a:t>《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庆历圣德诗</a:t>
            </a:r>
            <a:r>
              <a:rPr lang="en-US" altLang="zh-CN" sz="2400" b="1" u="sng" kern="100" dirty="0" smtClean="0">
                <a:latin typeface="Times New Roman"/>
                <a:ea typeface="楷体_GB2312"/>
                <a:cs typeface="Times New Roman"/>
              </a:rPr>
              <a:t>》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示乡先生。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轼从旁窃观，则能诵习其词，问先生以所颂十一人者何人也？先生曰：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童子何用知之？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轼曰：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此天人也耶，则不敢知；若亦人耳，何为其不可？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先生奇轼言，尽以告之，且曰：</a:t>
            </a:r>
            <a:r>
              <a:rPr lang="en-US" sz="2400" b="1" u="sng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韩、范、富、欧阳，此四人者，人杰也。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时虽未尽了，则已私识之矣。</a:t>
            </a:r>
            <a:endParaRPr lang="zh-CN" altLang="en-US" sz="2400" b="1" kern="100" dirty="0" smtClean="0">
              <a:latin typeface="宋体"/>
              <a:cs typeface="Courier New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6356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3241" cy="5207019"/>
          </a:xfrm>
        </p:spPr>
        <p:txBody>
          <a:bodyPr/>
          <a:lstStyle/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嘉</a:t>
            </a:r>
            <a:r>
              <a:rPr lang="zh-CN" altLang="en-US" sz="2400" b="1" kern="100" dirty="0" smtClean="0">
                <a:latin typeface="宋体"/>
                <a:ea typeface="楷体_GB2312"/>
                <a:cs typeface="楷体_GB2312"/>
              </a:rPr>
              <a:t>祐二年，始举进士，至京师，则范公没。既葬，而墓碑出，读之至流涕，曰：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吾得其为人，盖十有五年，而不一见其面，岂非命也欤！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节选自苏轼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范文正公文集序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400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1272838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72839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sp>
        <p:nvSpPr>
          <p:cNvPr id="9" name="动作按钮: 自定义 8">
            <a:hlinkClick r:id="rId4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928662" y="928670"/>
          <a:ext cx="7708927" cy="54339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文档" r:id="rId5" imgW="7293542" imgH="5151465" progId="Word.Document.12">
                  <p:embed/>
                </p:oleObj>
              </mc:Choice>
              <mc:Fallback>
                <p:oleObj name="文档" r:id="rId5" imgW="7293542" imgH="5151465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928670"/>
                        <a:ext cx="7708927" cy="543395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5369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637489" cy="5064143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士有自京师来者，以鲁人石守道所作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庆历圣德诗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示乡先生。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得分点：</a:t>
            </a:r>
            <a:r>
              <a:rPr lang="en-US" sz="2400" b="1" dirty="0" smtClean="0"/>
              <a:t>__________________________________</a:t>
            </a:r>
            <a:endParaRPr lang="zh-CN" altLang="en-US" sz="2400" dirty="0" smtClean="0"/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译文：</a:t>
            </a:r>
            <a:r>
              <a:rPr lang="en-US" sz="2400" b="1" dirty="0" smtClean="0"/>
              <a:t>____________________________________</a:t>
            </a:r>
          </a:p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714348" y="3000373"/>
            <a:ext cx="7858180" cy="2345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just">
              <a:lnSpc>
                <a:spcPct val="122000"/>
              </a:lnSpc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得分点：士有自京师来者</a:t>
            </a:r>
            <a:r>
              <a:rPr lang="en-US" altLang="zh-CN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定语后置句</a:t>
            </a:r>
            <a:r>
              <a:rPr lang="en-US" altLang="zh-CN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、以</a:t>
            </a:r>
            <a:r>
              <a:rPr lang="en-US" altLang="zh-CN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介词，把</a:t>
            </a:r>
            <a:r>
              <a:rPr lang="en-US" altLang="zh-CN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、示</a:t>
            </a:r>
            <a:r>
              <a:rPr lang="en-US" altLang="zh-CN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给</a:t>
            </a:r>
            <a:r>
              <a:rPr lang="en-US" altLang="zh-CN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……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看</a:t>
            </a:r>
            <a:r>
              <a:rPr lang="en-US" altLang="zh-CN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)</a:t>
            </a:r>
          </a:p>
          <a:p>
            <a:pPr algn="just">
              <a:lnSpc>
                <a:spcPct val="122000"/>
              </a:lnSpc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译文：见参考译文中画线的句子。</a:t>
            </a:r>
          </a:p>
          <a:p>
            <a:pPr algn="just">
              <a:lnSpc>
                <a:spcPct val="122000"/>
              </a:lnSpc>
            </a:pPr>
            <a:endParaRPr lang="zh-CN" altLang="en-US" sz="2400" b="1" kern="100" dirty="0" smtClean="0">
              <a:solidFill>
                <a:srgbClr val="990033"/>
              </a:solidFill>
              <a:latin typeface="Times New Roman"/>
              <a:cs typeface="Times New Roman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37722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637489" cy="5064143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dirty="0" smtClean="0">
                <a:latin typeface="Times New Roman"/>
                <a:ea typeface="宋体"/>
              </a:rPr>
              <a:t>(2)</a:t>
            </a:r>
            <a:r>
              <a:rPr lang="zh-CN" altLang="en-US" sz="2400" b="1" dirty="0" smtClean="0">
                <a:latin typeface="Times New Roman"/>
                <a:cs typeface="Times New Roman"/>
              </a:rPr>
              <a:t>先生奇轼言，尽以告之，且曰：</a:t>
            </a:r>
            <a:r>
              <a:rPr lang="en-US" sz="2400" b="1" dirty="0" smtClean="0">
                <a:latin typeface="宋体"/>
                <a:cs typeface="Times New Roman"/>
              </a:rPr>
              <a:t>“</a:t>
            </a:r>
            <a:r>
              <a:rPr lang="zh-CN" altLang="en-US" sz="2400" b="1" dirty="0" smtClean="0">
                <a:latin typeface="Times New Roman"/>
                <a:cs typeface="Times New Roman"/>
              </a:rPr>
              <a:t>韩、范、富、欧阳，此四人者，人杰也！</a:t>
            </a:r>
            <a:r>
              <a:rPr lang="en-US" sz="2400" b="1" dirty="0" smtClean="0">
                <a:latin typeface="宋体"/>
                <a:cs typeface="Times New Roman"/>
              </a:rPr>
              <a:t>”</a:t>
            </a: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dirty="0" smtClean="0"/>
              <a:t>得分点：</a:t>
            </a:r>
            <a:r>
              <a:rPr lang="en-US" sz="2400" b="1" dirty="0" smtClean="0"/>
              <a:t>__________________________________</a:t>
            </a:r>
            <a:endParaRPr lang="zh-CN" altLang="en-US" sz="2400" dirty="0" smtClean="0"/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译文：</a:t>
            </a:r>
            <a:r>
              <a:rPr lang="en-US" sz="2400" b="1" dirty="0" smtClean="0"/>
              <a:t>____________________________________</a:t>
            </a:r>
          </a:p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785786" y="3071810"/>
            <a:ext cx="7858180" cy="2345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得分点：奇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意动用法，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对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Adobe 仿宋 Std R" pitchFamily="18" charset="-122"/>
                <a:ea typeface="Adobe 仿宋 Std R" pitchFamily="18" charset="-122"/>
                <a:cs typeface="Times New Roman"/>
              </a:rPr>
              <a:t>……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感到惊奇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”)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；尽；以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介词，把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；此四人者，人杰也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判断句</a:t>
            </a:r>
            <a:r>
              <a:rPr lang="en-US" altLang="en-US" sz="2400" b="1" kern="100" dirty="0" smtClean="0">
                <a:solidFill>
                  <a:srgbClr val="990033"/>
                </a:solidFill>
                <a:latin typeface="+mn-ea"/>
                <a:cs typeface="Times New Roman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+mn-ea"/>
              <a:cs typeface="Times New Roman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译文：见参考译文中画线的句子。</a:t>
            </a:r>
          </a:p>
          <a:p>
            <a:pPr algn="just">
              <a:lnSpc>
                <a:spcPct val="122000"/>
              </a:lnSpc>
            </a:pPr>
            <a:endParaRPr lang="zh-CN" altLang="en-US" sz="2400" b="1" kern="100" dirty="0" smtClean="0">
              <a:solidFill>
                <a:srgbClr val="990033"/>
              </a:solidFill>
              <a:latin typeface="Times New Roman"/>
              <a:cs typeface="Times New Roman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364339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3241" cy="5421333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宋仁宗庆历三年，我才十来岁，在地方上的学校读书。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有一天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从京城来了一位读书人，拿着鲁人石守道写的</a:t>
            </a:r>
            <a:r>
              <a:rPr lang="en-US" altLang="zh-CN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《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庆历圣德诗</a:t>
            </a:r>
            <a:r>
              <a:rPr lang="en-US" altLang="zh-CN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》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给乡校的老师看。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我在旁边偷看，就能诵读通晓其中的诗词，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然后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我问先生诗中赞颂的十一个人都是什么人。先生说：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小孩子何必要知道他们？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或：小孩子知道他们又有什么用？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我回答说：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如果他们是天上的神仙，那么我不敢知道；如果他们也是凡人，那为什么不能知道？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先生听了我的话感到很惊奇，就把那些人一一告诉我，并说：</a:t>
            </a:r>
            <a:r>
              <a:rPr lang="en-US" sz="2400" b="1" u="sng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韩琦、范仲淹、富弼、欧阳修，这四个人都是人中豪杰。</a:t>
            </a:r>
            <a:r>
              <a:rPr lang="en-US" sz="2400" b="1" u="sng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当时我虽然没有完全明白，但已经私下记住他们了。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0455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3241" cy="5421333"/>
          </a:xfrm>
        </p:spPr>
        <p:txBody>
          <a:bodyPr/>
          <a:lstStyle/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嘉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宋体"/>
              </a:rPr>
              <a:t>祐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ea typeface="楷体_GB2312"/>
                <a:cs typeface="楷体_GB2312"/>
              </a:rPr>
              <a:t>二年，我刚中了进士，到了京城，正赶上范公逝世。安葬了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ea typeface="楷体_GB2312"/>
                <a:cs typeface="楷体_GB2312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ea typeface="楷体_GB2312"/>
                <a:cs typeface="楷体_GB2312"/>
              </a:rPr>
              <a:t>范公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ea typeface="楷体_GB2312"/>
                <a:cs typeface="楷体_GB2312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ea typeface="楷体_GB2312"/>
                <a:cs typeface="楷体_GB2312"/>
              </a:rPr>
              <a:t>以后，立上了墓碑。我读完碑铭痛哭流涕，说：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我听说他的为人已经有十五年了，可是却见不了他一面，难道不是命中注定的吗！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endParaRPr lang="zh-CN" altLang="en-US" sz="2400" dirty="0" smtClean="0">
              <a:solidFill>
                <a:srgbClr val="990033"/>
              </a:solidFill>
            </a:endParaRPr>
          </a:p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905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637489" cy="5064143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cs typeface="Courier New"/>
              </a:rPr>
              <a:t>2. 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意译为辅，文通句顺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所谓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意译为辅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就是在难以直译或直译后难以表达原文意蕴的时候，才酌情采用意译作为辅助手段。对于少数难以直接翻译的句子或句中的部分词语，要根据意思来翻译。客观地说，意译比直译有难度，需要根据词语的本义及上下文来揣摩。因此，意译时要做到文句通顺。文句通顺是语言表达的一般要求，凡是语言表达都必须遵从。将古汉语翻译成现代汉语，必须符合现代汉语的语法规则和表达习惯。有些学生只注意将文言词句对译过来，而不考虑通顺与否，这样翻译是不行的。</a:t>
            </a: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2893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637489" cy="5064143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即使词句意思都翻译正确了，但是不通顺，也是要扣分的。考生一定要养成斟酌、推敲语句的习惯。翻译成现代汉语以后一定要读一读，看看是否通顺、流畅。如果不通顺、不流畅，就要对它进行修改、润色，适当地进行意译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22000"/>
              </a:lnSpc>
              <a:buNone/>
            </a:pPr>
            <a:endParaRPr lang="zh-CN" altLang="en-US" sz="2400" dirty="0" smtClean="0"/>
          </a:p>
          <a:p>
            <a:pPr indent="266700" algn="just">
              <a:spcAft>
                <a:spcPts val="0"/>
              </a:spcAft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marL="0" indent="6223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en-US" altLang="zh-CN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296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297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297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4215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1078281" name="Rectangle 9"/>
          <p:cNvSpPr>
            <a:spLocks noChangeArrowheads="1"/>
          </p:cNvSpPr>
          <p:nvPr/>
        </p:nvSpPr>
        <p:spPr bwMode="auto">
          <a:xfrm>
            <a:off x="714348" y="1000108"/>
            <a:ext cx="8112125" cy="68509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0000FF"/>
                </a:solidFill>
                <a:latin typeface="Times New Roman"/>
                <a:cs typeface="Courier New"/>
              </a:rPr>
              <a:t>例</a:t>
            </a:r>
            <a:r>
              <a:rPr lang="zh-CN" altLang="en-US" sz="2400" b="1" kern="100" dirty="0" smtClean="0">
                <a:latin typeface="Times New Roman"/>
                <a:cs typeface="Courier New"/>
              </a:rPr>
              <a:t> </a:t>
            </a:r>
            <a:r>
              <a:rPr lang="en-US" sz="2400" b="1" kern="100" dirty="0" smtClean="0">
                <a:latin typeface="Times New Roman"/>
                <a:cs typeface="Courier New"/>
              </a:rPr>
              <a:t> 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假舆马者，非利足也，而致千里。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荀子</a:t>
            </a:r>
            <a:r>
              <a:rPr lang="en-US" sz="2400" b="1" kern="100" dirty="0" smtClean="0">
                <a:latin typeface="Times New Roman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劝学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译文</a:t>
            </a: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]</a:t>
            </a:r>
            <a:r>
              <a:rPr lang="en-US" sz="2400" b="1" kern="100" dirty="0" smtClean="0">
                <a:latin typeface="Times New Roman"/>
                <a:cs typeface="Courier New"/>
              </a:rPr>
              <a:t> 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借助车马的人，不是善于行走，却能到达千里之外的地方。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这里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利足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译为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善于行走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，就是意译。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【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对点训练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】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altLang="zh-CN" sz="2400" b="1" kern="100" dirty="0" smtClean="0">
                <a:latin typeface="宋体"/>
                <a:ea typeface="Times New Roman"/>
                <a:cs typeface="Courier New"/>
              </a:rPr>
              <a:t>9.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指出下列句子中的得分点，并把句子翻译成现代汉语。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秦之遇将军，可谓深矣。父母宗族，皆为戮没。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战国策</a:t>
            </a:r>
            <a:r>
              <a:rPr lang="en-US" sz="2400" b="1" kern="100" dirty="0" smtClean="0">
                <a:latin typeface="Times New Roman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荆轲刺秦王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得分点：</a:t>
            </a:r>
            <a:r>
              <a:rPr lang="en-US" sz="2400" b="1" dirty="0" smtClean="0"/>
              <a:t>__________________________________</a:t>
            </a:r>
            <a:endParaRPr lang="zh-CN" altLang="en-US" sz="2400" dirty="0" smtClean="0"/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译文：</a:t>
            </a:r>
            <a:r>
              <a:rPr lang="en-US" sz="2400" b="1" dirty="0" smtClean="0"/>
              <a:t>____________________________________</a:t>
            </a:r>
            <a:endParaRPr lang="zh-CN" altLang="en-US" sz="2400" kern="100" dirty="0" smtClean="0"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endParaRPr lang="en-US" sz="2400" b="1" kern="100" dirty="0" smtClean="0">
              <a:latin typeface="Times New Roman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endParaRPr lang="en-US" altLang="zh-CN" sz="2400" b="1" kern="100" dirty="0" smtClean="0">
              <a:latin typeface="Times New Roman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endParaRPr lang="en-US" altLang="zh-CN" sz="2400" b="1" kern="100" dirty="0" smtClean="0">
              <a:latin typeface="Times New Roman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endParaRPr lang="en-US" altLang="zh-CN" sz="2400" b="1" kern="100" dirty="0" smtClean="0">
              <a:latin typeface="Times New Roman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endParaRPr lang="en-US" altLang="zh-CN" sz="2400" b="1" kern="100" dirty="0" smtClean="0">
              <a:latin typeface="Times New Roman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28364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8365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9387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1081352" name="Rectangle 8"/>
          <p:cNvSpPr>
            <a:spLocks noChangeArrowheads="1"/>
          </p:cNvSpPr>
          <p:nvPr/>
        </p:nvSpPr>
        <p:spPr bwMode="auto">
          <a:xfrm>
            <a:off x="785786" y="1000108"/>
            <a:ext cx="7858180" cy="2345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得分点：之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无义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、遇、为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表被动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、戮没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杀戮和没收。重要的人杀掉，其他人等收为奴婢。翻译时要分别对应父母和宗族，需要意译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译文：秦国对待将军可以说是刻毒透顶了。父母至亲都被杀死，其他的人都被收为奴婢。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30412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0413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6837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31436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1437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714348" y="928670"/>
            <a:ext cx="8112125" cy="4598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(2)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但以刘日薄西山，气息奄奄，人命危浅，朝不虑夕。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李密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陈情表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得分点：</a:t>
            </a:r>
            <a:r>
              <a:rPr lang="en-US" sz="2400" b="1" dirty="0" smtClean="0"/>
              <a:t>__________________________________</a:t>
            </a:r>
            <a:endParaRPr lang="zh-CN" altLang="en-US" sz="2400" dirty="0" smtClean="0"/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/>
              <a:t>译文：</a:t>
            </a:r>
            <a:r>
              <a:rPr lang="en-US" sz="2400" b="1" dirty="0" smtClean="0"/>
              <a:t>____________________________________</a:t>
            </a: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得分点：但以；日薄西山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比喻手法，翻译时要翻译出比喻的特点来，需要意译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译文：只因为祖母刘氏的生命就像太阳将要落山一样，气息微弱，生命垂危，随时都可能死亡。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>
              <a:lnSpc>
                <a:spcPct val="122000"/>
              </a:lnSpc>
              <a:buNone/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endParaRPr lang="zh-CN" sz="2400" b="1" kern="100" dirty="0"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12467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851803" cy="5064143"/>
          </a:xfrm>
        </p:spPr>
        <p:txBody>
          <a:bodyPr>
            <a:noAutofit/>
          </a:bodyPr>
          <a:lstStyle/>
          <a:p>
            <a:pPr marL="0" indent="355600" algn="ctr" eaLnBrk="1" hangingPunct="1">
              <a:lnSpc>
                <a:spcPts val="35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—— </a:t>
            </a:r>
            <a:r>
              <a:rPr lang="zh-CN" altLang="en-US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技法点拨 </a:t>
            </a:r>
            <a:r>
              <a:rPr lang="en-US" altLang="zh-CN" sz="2400" b="1" dirty="0" smtClean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——</a:t>
            </a:r>
          </a:p>
          <a:p>
            <a:pPr indent="266700" algn="just">
              <a:spcAft>
                <a:spcPts val="0"/>
              </a:spcAft>
              <a:buNone/>
            </a:pPr>
            <a:r>
              <a:rPr lang="zh-CN" altLang="en-US" sz="2400" b="1" dirty="0" smtClean="0">
                <a:latin typeface="黑体" pitchFamily="2" charset="-122"/>
                <a:ea typeface="黑体" pitchFamily="2" charset="-122"/>
              </a:rPr>
              <a:t>技法</a:t>
            </a:r>
            <a:r>
              <a:rPr lang="en-US" altLang="zh-CN" sz="2400" b="1" dirty="0" smtClean="0">
                <a:latin typeface="黑体" pitchFamily="2" charset="-122"/>
                <a:ea typeface="黑体" pitchFamily="2" charset="-122"/>
              </a:rPr>
              <a:t>14</a:t>
            </a:r>
            <a:r>
              <a:rPr lang="zh-CN" altLang="en-US" sz="2400" b="1" dirty="0" smtClean="0">
                <a:latin typeface="黑体" pitchFamily="2" charset="-122"/>
                <a:ea typeface="黑体" pitchFamily="2" charset="-122"/>
              </a:rPr>
              <a:t>　</a:t>
            </a:r>
            <a:r>
              <a:rPr lang="zh-CN" altLang="en-US" sz="2400" b="1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  <a:cs typeface="Times New Roman" pitchFamily="18" charset="0"/>
              </a:rPr>
              <a:t>巧用六法破解文言翻译</a:t>
            </a:r>
            <a:endParaRPr lang="en-US" altLang="zh-CN" sz="2400" b="1" dirty="0" smtClean="0">
              <a:solidFill>
                <a:srgbClr val="000000"/>
              </a:solidFill>
              <a:latin typeface="黑体" pitchFamily="2" charset="-122"/>
              <a:ea typeface="黑体" pitchFamily="2" charset="-122"/>
              <a:cs typeface="Times New Roman" pitchFamily="18" charset="0"/>
            </a:endParaRPr>
          </a:p>
          <a:p>
            <a:pPr marL="0" indent="609600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在对所要翻译的句子有一个整体的把握后，根据古今汉语的异同，翻译时我们可以用留、对、换、补、删、调六法。</a:t>
            </a:r>
            <a:endParaRPr lang="en-US" altLang="zh-CN" sz="2400" b="1" kern="100" dirty="0" smtClean="0">
              <a:latin typeface="宋体"/>
              <a:cs typeface="Courier New"/>
            </a:endParaRPr>
          </a:p>
          <a:p>
            <a:pPr marL="0" indent="0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一、保留法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所谓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保留法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就是保留文言文中古今词义完全相同的一些词，如人名、地名、官名、谥号、年号、庙号、特殊称谓、专门术语等，翻译时照搬即可。如：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庆历四年春，滕子京谪守巴陵郡。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岳阳楼记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庆历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年号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四年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、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滕子京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人名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、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巴陵郡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地名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可不译。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5808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809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809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3530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1197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1198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graphicFrame>
        <p:nvGraphicFramePr>
          <p:cNvPr id="873475" name="Object 3"/>
          <p:cNvGraphicFramePr>
            <a:graphicFrameLocks noChangeAspect="1"/>
          </p:cNvGraphicFramePr>
          <p:nvPr/>
        </p:nvGraphicFramePr>
        <p:xfrm>
          <a:off x="928662" y="928670"/>
          <a:ext cx="7629525" cy="5376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文档" r:id="rId5" imgW="7293542" imgH="5151465" progId="Word.Document.12">
                  <p:embed/>
                </p:oleObj>
              </mc:Choice>
              <mc:Fallback>
                <p:oleObj name="文档" r:id="rId5" imgW="7293542" imgH="5151465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928670"/>
                        <a:ext cx="7629525" cy="53768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9733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14348" y="857232"/>
            <a:ext cx="8072493" cy="5357850"/>
          </a:xfrm>
        </p:spPr>
        <p:txBody>
          <a:bodyPr/>
          <a:lstStyle/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【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技法小练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】</a:t>
            </a: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1.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阅读下面这段文言文，指出文中画横线的句子中的保留词语，并把句子翻译成现代汉语。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孙策定丹阳，吕范</a:t>
            </a:r>
            <a:r>
              <a:rPr lang="en-US" sz="2400" b="1" u="sng" kern="100" baseline="30000" dirty="0" smtClean="0">
                <a:latin typeface="Times New Roman"/>
                <a:ea typeface="楷体_GB2312"/>
                <a:cs typeface="Courier New"/>
              </a:rPr>
              <a:t>[</a:t>
            </a:r>
            <a:r>
              <a:rPr lang="zh-CN" altLang="en-US" sz="2400" b="1" u="sng" kern="100" baseline="30000" dirty="0" smtClean="0">
                <a:latin typeface="Times New Roman"/>
                <a:ea typeface="楷体_GB2312"/>
                <a:cs typeface="Times New Roman"/>
              </a:rPr>
              <a:t>注</a:t>
            </a:r>
            <a:r>
              <a:rPr lang="en-US" sz="2400" b="1" u="sng" kern="100" baseline="30000" dirty="0" smtClean="0">
                <a:latin typeface="Times New Roman"/>
                <a:ea typeface="楷体_GB2312"/>
                <a:cs typeface="Courier New"/>
              </a:rPr>
              <a:t>]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请暂领都督，策曰：</a:t>
            </a:r>
            <a:r>
              <a:rPr lang="en-US" sz="2400" b="1" u="sng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子衡已有大众，岂宜复屈小职！</a:t>
            </a:r>
            <a:r>
              <a:rPr lang="en-US" sz="2400" b="1" u="sng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范曰：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今舍本土而托将军者，欲济世务也，譬犹同舟涉海，一事不牢，即俱受其败。此亦范计，非但将军也。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策从之。周瑜闻策声问，便推结分好，及策卒权立，瑜谓权可与共成大业，遂委心服事焉。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诸葛亮在襄阳，刘表不能起，一见刘备，事之不疑。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此诸人识见如是，安得困于乱世哉！   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节选自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容斋随笔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latin typeface="Times New Roman"/>
                <a:ea typeface="黑体"/>
                <a:cs typeface="Times New Roman"/>
              </a:rPr>
              <a:t>注</a:t>
            </a:r>
            <a:r>
              <a:rPr lang="en-US" sz="2400" b="1" kern="100" dirty="0" smtClean="0">
                <a:latin typeface="Times New Roman"/>
                <a:ea typeface="黑体"/>
                <a:cs typeface="Courier New"/>
              </a:rPr>
              <a:t>]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 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吕范：字子衡。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5910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5911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9116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524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857224" y="1000108"/>
            <a:ext cx="7920037" cy="5399088"/>
          </a:xfrm>
        </p:spPr>
        <p:txBody>
          <a:bodyPr/>
          <a:lstStyle/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孙策定丹阳，吕范请暂领都督，策曰：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子衡已有大众，岂宜复屈小职！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endParaRPr lang="zh-CN" altLang="en-US" sz="2400" b="1" dirty="0" smtClean="0">
              <a:solidFill>
                <a:srgbClr val="000000"/>
              </a:solidFill>
              <a:latin typeface="宋体" pitchFamily="2" charset="-122"/>
              <a:cs typeface="Times New Roman" pitchFamily="18" charset="0"/>
            </a:endParaRP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保留词语：</a:t>
            </a:r>
            <a:r>
              <a:rPr lang="en-US" altLang="zh-CN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_________________________________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译文：</a:t>
            </a:r>
            <a:r>
              <a:rPr lang="en-US" altLang="zh-CN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_____________________________________</a:t>
            </a:r>
          </a:p>
          <a:p>
            <a:pPr>
              <a:buNone/>
            </a:pPr>
            <a:r>
              <a:rPr lang="zh-CN" altLang="en-US" sz="2400" b="1" dirty="0" smtClean="0">
                <a:solidFill>
                  <a:srgbClr val="990033"/>
                </a:solidFill>
              </a:rPr>
              <a:t>保留词语：孙策、丹阳、吕范、都督、子衡</a:t>
            </a:r>
          </a:p>
          <a:p>
            <a:pPr>
              <a:buNone/>
            </a:pPr>
            <a:r>
              <a:rPr lang="zh-CN" altLang="en-US" sz="2400" b="1" dirty="0" smtClean="0">
                <a:solidFill>
                  <a:srgbClr val="990033"/>
                </a:solidFill>
              </a:rPr>
              <a:t>译文：见参考译文中画线的句子。</a:t>
            </a:r>
            <a:endParaRPr lang="zh-CN" altLang="en-US" sz="2400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(2)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诸葛亮在襄阳，刘表不能起，一见刘备，事之不疑。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保留词语：</a:t>
            </a:r>
            <a:r>
              <a:rPr lang="en-US" altLang="zh-CN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_________________________________</a:t>
            </a:r>
          </a:p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译文：</a:t>
            </a:r>
            <a:r>
              <a:rPr lang="en-US" altLang="zh-CN" sz="2400" b="1" dirty="0" smtClean="0">
                <a:solidFill>
                  <a:srgbClr val="000000"/>
                </a:solidFill>
                <a:latin typeface="宋体" pitchFamily="2" charset="-122"/>
                <a:cs typeface="Times New Roman" pitchFamily="18" charset="0"/>
              </a:rPr>
              <a:t>_____________________________________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保留词语：诸葛亮、襄阳、刘表、刘备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译文：见参考译文中画线的句子。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013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013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0140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5954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154" name="内容占位符 2"/>
          <p:cNvSpPr>
            <a:spLocks noGrp="1"/>
          </p:cNvSpPr>
          <p:nvPr>
            <p:ph idx="4294967295"/>
          </p:nvPr>
        </p:nvSpPr>
        <p:spPr>
          <a:xfrm>
            <a:off x="785786" y="857232"/>
            <a:ext cx="7920037" cy="5399088"/>
          </a:xfrm>
        </p:spPr>
        <p:txBody>
          <a:bodyPr>
            <a:normAutofit lnSpcReduction="10000"/>
          </a:bodyPr>
          <a:lstStyle/>
          <a:p>
            <a:pPr marL="0" indent="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ea typeface="黑体" pitchFamily="2" charset="-122"/>
                <a:cs typeface="Times New Roman" pitchFamily="18" charset="0"/>
              </a:rPr>
              <a:t>[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ea typeface="黑体" pitchFamily="2" charset="-122"/>
                <a:cs typeface="Times New Roman" pitchFamily="18" charset="0"/>
              </a:rPr>
              <a:t>参考译文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ea typeface="黑体" pitchFamily="2" charset="-122"/>
                <a:cs typeface="Times New Roman" pitchFamily="18" charset="0"/>
              </a:rPr>
              <a:t>]</a:t>
            </a:r>
            <a:endParaRPr lang="en-US" altLang="zh-CN" sz="2400" b="1" u="sng" dirty="0" smtClean="0">
              <a:solidFill>
                <a:srgbClr val="990033"/>
              </a:solidFill>
              <a:latin typeface="Times New Roman" pitchFamily="18" charset="0"/>
              <a:ea typeface="楷体_GB2312" pitchFamily="49" charset="-122"/>
              <a:cs typeface="Times New Roman" pitchFamily="18" charset="0"/>
            </a:endParaRPr>
          </a:p>
          <a:p>
            <a:pPr marL="1588" indent="625475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孙策平定丹阳后，吕范请求暂时让他兼任丹阳的都督一职。孙策说：</a:t>
            </a:r>
            <a:r>
              <a:rPr lang="en-US" sz="2400" b="1" u="sng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子衡已有了大批人马，怎么适宜再屈任小职位呢！</a:t>
            </a:r>
            <a:r>
              <a:rPr lang="en-US" sz="2400" b="1" u="sng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吕范说：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我现在舍弃故土而投靠您的原因，是要拯救时世，譬如同坐一条船过海，一件事没做好，就都会受到它的危害。这也是为我考虑，不完全只是为将军考虑。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孙策依从了他。周瑜听说了孙策的声誉，便与他推诚相结友好，等到孙策死了，孙权即位，周瑜认为孙权是可以与之共同成就大业的人，于是就一心侍奉他了。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诸葛亮在襄阳时，刘表不能够任用他，他一见到刘备，就毫不迟疑地侍奉他。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这些人都有如此的卓识远见，怎么会在乱世中遭受困厄呢！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6115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116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116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455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二、对译法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所谓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对译法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就是对应直译，逐字落实。指译文尽可能要对应原文，基本遵照原文的句式、风格，大量采用具有相同语素的双音节词，做到字字落实。如：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秦将王翦破赵，虏赵王，尽收其地，进兵北略地，至燕南界。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战国策</a:t>
            </a:r>
            <a:r>
              <a:rPr lang="en-US" sz="2400" b="1" kern="100" dirty="0" smtClean="0">
                <a:latin typeface="Times New Roman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荆轲刺秦王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可译为：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秦国的大将王翦攻破赵国，俘虏了赵王，全部占领了赵国的国土，向北进军侵占土地，到达燕国南部的边界。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6218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218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218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7999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02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【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技法小练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】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kern="100" dirty="0" smtClean="0">
                <a:latin typeface="宋体"/>
                <a:ea typeface="Times New Roman"/>
                <a:cs typeface="Courier New"/>
              </a:rPr>
              <a:t>2.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阅读下面的文言文，指出文中画横线的句子中的关键词语，并把句子翻译成现代汉语。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27063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郑子产有疾，谓子大叔曰：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我死，子必为政。唯有德者能以宽服民，其次莫如猛。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夫火烈，民望而畏之，故鲜死焉；水懦弱，民狎而玩之，则多死焉。故宽难。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疾数月而卒。大叔为政，不忍猛而宽。郑国多盗，取人于萑苻之泽。大叔悔之，曰：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吾早从夫子，不及此。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兴徒兵以攻萑苻之盗，尽杀之，盗少止。</a:t>
            </a:r>
            <a:endParaRPr lang="zh-CN" altLang="en-US" sz="2400" b="1" kern="100" dirty="0" smtClean="0">
              <a:latin typeface="宋体"/>
              <a:cs typeface="Courier New"/>
            </a:endParaRPr>
          </a:p>
        </p:txBody>
      </p:sp>
      <p:sp>
        <p:nvSpPr>
          <p:cNvPr id="56320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321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321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6349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02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仲尼曰：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善哉！政宽则民慢，慢则纠之以猛。猛则民残，残则施之以宽。宽以济猛，猛以济宽，政是以和。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左传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昭公二十年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6320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321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321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9422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/>
              <a:t>关键词语：</a:t>
            </a:r>
            <a:r>
              <a:rPr lang="en-US" altLang="zh-CN" sz="2400" dirty="0" smtClean="0"/>
              <a:t>________________________________ </a:t>
            </a:r>
            <a:r>
              <a:rPr lang="en-US" altLang="zh-CN" sz="2400" b="1" dirty="0" smtClean="0"/>
              <a:t>  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/>
              <a:t>译文：</a:t>
            </a:r>
            <a:r>
              <a:rPr lang="en-US" altLang="zh-CN" sz="2400" b="1" u="sng" dirty="0" smtClean="0"/>
              <a:t>____________________________________</a:t>
            </a:r>
          </a:p>
          <a:p>
            <a:pPr marL="0" indent="355600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u="sng" dirty="0" smtClean="0">
              <a:solidFill>
                <a:srgbClr val="990033"/>
              </a:solidFill>
            </a:endParaRP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关键词语：望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远望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、鲜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少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、焉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兼词，“于之、于此”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、狎而玩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(“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火”句与“水”句对举，可推知“望而畏”与“狎而玩”结构相同，“望”与“狎”是反义词，“畏”与“玩”是反义词，据此，可猜出其大意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译文：见参考译文中画线的句子。</a:t>
            </a:r>
          </a:p>
        </p:txBody>
      </p:sp>
      <p:sp>
        <p:nvSpPr>
          <p:cNvPr id="56422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423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4236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2226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250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郑国子产得了病，对子大叔说：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我死后，你必定执政。只有有德行的人能用宽政来使百姓服从，其次就没有比严厉的政策更合适的了。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火猛烈，百姓看见就害怕它，所以很少有人死在火里；水柔弱，百姓轻慢并玩弄它，反而有很多人死在水里。因此，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对百姓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实行宽政很难。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子产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病了几个月就死了。大叔执政，不忍行严政而施宽政。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结果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郑国盗贼很多，聚集在萑苻泽里。大叔很后悔，说：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我早点听从他老人家的话，就不会到这一步。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出动步兵攻打萑苻泽里的盗贼，全部杀死他们，盗贼稍微有所收敛。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56525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525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5260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1960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02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孔子说：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子产的话讲得很好啊！政令宽和百姓就怠慢，怠慢了就用严政来纠正。政令严厉百姓就会受到伤害，受到伤害了就施予他们宽政。用宽大来调节严厉，用严厉来补充宽大，政治因此调和。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endParaRPr lang="zh-CN" altLang="en-US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128000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1280010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80011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9536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三、替换法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对那些词义已经发展、用法已经变化、说法已经不同的词，在翻译时要替换为现代词语。如：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所以遣将守关者，备他盗之出入与非常也。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司马迁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鸿门宴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非常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在翻译时要替换成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意外的变故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。另外，难以准确翻译，尤其是碰到文言文中运用修辞或典故的地方时，应学会变通地翻译。如：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①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对比喻句的翻译，应尽量保留比喻的说法，如果不能保留，只译出本体即可。如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过秦论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中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金城千里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，可译为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辽阔的国土，坚固的城池环绕，牢固可靠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②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对借代句的翻译，一般只要把所代的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6627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628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628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024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221194" name="Rectangle 10"/>
          <p:cNvSpPr>
            <a:spLocks noChangeArrowheads="1"/>
          </p:cNvSpPr>
          <p:nvPr/>
        </p:nvSpPr>
        <p:spPr bwMode="auto">
          <a:xfrm>
            <a:off x="785786" y="1071546"/>
            <a:ext cx="7848600" cy="1399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eaLnBrk="0" fontAlgn="base" hangingPunct="0">
              <a:lnSpc>
                <a:spcPct val="122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　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[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解析</a:t>
            </a: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]  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标点为：揆自恃门望，以载地寒，意甚轻易，不纳，而谓晋卿曰：“龙章凤姿之士不见用，獐头鼠目之子乃求官。”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119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1198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6727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事物写出来就可以了，如可以将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缙绅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三尺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纨绔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分别翻译成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官员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法律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富家子弟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③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对委婉说法的翻译，只要将委婉语句按照现代汉语的用语习惯表述出来就可以了，如可将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会猎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更衣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翻译成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出兵征伐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上厕所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。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6627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628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628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35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298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708927" cy="4778391"/>
          </a:xfrm>
        </p:spPr>
        <p:txBody>
          <a:bodyPr>
            <a:normAutofit fontScale="92500" lnSpcReduction="10000"/>
          </a:bodyPr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【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技法小练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】</a:t>
            </a: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3.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阅读下面这段文言文，指出文中画横线的句子中的替换词语，并把句子翻译成现代汉语。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ctr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草书大王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张丞相好草书而不工，当时流辈皆讥笑之，丞相自若也。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一日得句，索笔疾书，满纸龙蛇飞动。使侄录之。当波险处，侄罔然而止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。执所书问曰：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此何字也？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丞相熟视久之，亦自不识，诟其侄曰：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胡不早问，致予忘之。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冷斋夜话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卷九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000000"/>
              </a:solidFill>
              <a:latin typeface="Times New Roman" pitchFamily="18" charset="0"/>
              <a:ea typeface="楷体_GB2312" pitchFamily="49" charset="-122"/>
            </a:endParaRP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楷体_GB2312" pitchFamily="49" charset="-122"/>
              </a:rPr>
              <a:t>   </a:t>
            </a:r>
            <a:endParaRPr lang="en-US" altLang="zh-CN" sz="2400" dirty="0" smtClean="0"/>
          </a:p>
        </p:txBody>
      </p:sp>
      <p:sp>
        <p:nvSpPr>
          <p:cNvPr id="56730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730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730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834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/>
              <a:t>替换词语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_________________________________</a:t>
            </a:r>
            <a:r>
              <a:rPr lang="en-US" altLang="zh-CN" sz="2400" b="1" dirty="0" smtClean="0"/>
              <a:t>  </a:t>
            </a:r>
          </a:p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/>
              <a:t>译文：</a:t>
            </a:r>
            <a:r>
              <a:rPr lang="en-US" altLang="zh-CN" sz="2400" dirty="0" smtClean="0"/>
              <a:t>____________________________________</a:t>
            </a:r>
          </a:p>
          <a:p>
            <a:pPr marL="1588" indent="-1588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替换词语：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龙蛇飞动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波险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译文：见参考译文中画线的句子。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ea typeface="黑体" pitchFamily="2" charset="-122"/>
              <a:cs typeface="Times New Roman" pitchFamily="18" charset="0"/>
            </a:endParaRPr>
          </a:p>
          <a:p>
            <a:pPr marL="0" indent="355600" algn="just" eaLnBrk="1" hangingPunct="1">
              <a:lnSpc>
                <a:spcPct val="122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400" b="1" dirty="0" smtClean="0">
                <a:solidFill>
                  <a:srgbClr val="990033"/>
                </a:solidFill>
                <a:latin typeface="Times New Roman" pitchFamily="18" charset="0"/>
                <a:ea typeface="黑体" pitchFamily="2" charset="-122"/>
                <a:cs typeface="Times New Roman" pitchFamily="18" charset="0"/>
              </a:rPr>
              <a:t>   </a:t>
            </a:r>
            <a:endParaRPr lang="zh-CN" altLang="en-US" sz="2400" b="1" dirty="0" smtClean="0">
              <a:solidFill>
                <a:srgbClr val="990033"/>
              </a:solidFill>
              <a:latin typeface="楷体_GB2312" pitchFamily="49" charset="-122"/>
              <a:ea typeface="楷体_GB2312" pitchFamily="49" charset="-122"/>
              <a:cs typeface="Times New Roman" pitchFamily="18" charset="0"/>
            </a:endParaRPr>
          </a:p>
        </p:txBody>
      </p:sp>
      <p:sp>
        <p:nvSpPr>
          <p:cNvPr id="56832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8331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8332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1138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346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637489" cy="5349895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marL="1588" indent="625475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张丞相喜爱写草书但不擅长，当时同辈的人都笑话他，丞相对此表现得很镇定。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有一日他想到了一个好的句子，就拿起笔迅速写下来，整张纸上的字笔势蜿蜒活泼，有如龙蛇飞舞。他让侄子把句子抄下来。到书法中笔画怪诞的地方时，侄子茫然地停下来。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拿着他写的字问他：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这是什么字？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丞相反复地看了许久，自己也不认识了，便责怪侄子道：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为什么不早问？以至于我都忘记写的什么了。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56934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69355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9356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5288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>
            <a:normAutofit lnSpcReduction="10000"/>
          </a:bodyPr>
          <a:lstStyle/>
          <a:p>
            <a:pPr marL="0" indent="0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四、增补法</a:t>
            </a:r>
          </a:p>
          <a:p>
            <a:pPr marL="0" indent="627063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补出相关省略成分和省略的语意。文言文中省略现象较多，常考的是主语、宾语和介词“于”的省略，为使译文语意明白通畅，不产生歧义，必须补充译出被省略的成分。可先将其补足，然后依照常规句式翻译，译出补充部分后用括号标示。</a:t>
            </a:r>
          </a:p>
          <a:p>
            <a:pPr marL="0" indent="627063" algn="just" eaLnBrk="1" hangingPunct="1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①句子中省略的成分必须增补出来。如：“乃召其酋豪，谕以祸福，诸蛮皆以君言为可信。”译成：“于是召集他们的首领，把利害关系告知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他们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，各部落都认为许逖的话是可信的。”该句“谕”后面省略了代词“之”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部落首领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，即“谕之以祸福”，翻译时必须把它补上。</a:t>
            </a:r>
          </a:p>
        </p:txBody>
      </p:sp>
      <p:sp>
        <p:nvSpPr>
          <p:cNvPr id="57037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7037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0380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1300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graphicFrame>
        <p:nvGraphicFramePr>
          <p:cNvPr id="238594" name="Object 7"/>
          <p:cNvGraphicFramePr>
            <a:graphicFrameLocks noChangeAspect="1"/>
          </p:cNvGraphicFramePr>
          <p:nvPr/>
        </p:nvGraphicFramePr>
        <p:xfrm>
          <a:off x="682625" y="1000108"/>
          <a:ext cx="8078788" cy="91265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4" name="Document" r:id="rId3" imgW="7835644" imgH="8808969" progId="Word.Document.8">
                  <p:embed/>
                </p:oleObj>
              </mc:Choice>
              <mc:Fallback>
                <p:oleObj name="Document" r:id="rId3" imgW="7835644" imgH="880896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2625" y="1000108"/>
                        <a:ext cx="8078788" cy="912655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rId5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38603" name="Picture 6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860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2632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1102857" name="Rectangle 9"/>
          <p:cNvSpPr>
            <a:spLocks noChangeArrowheads="1"/>
          </p:cNvSpPr>
          <p:nvPr/>
        </p:nvSpPr>
        <p:spPr bwMode="auto">
          <a:xfrm>
            <a:off x="714348" y="928670"/>
            <a:ext cx="7993062" cy="4686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【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技法小练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】</a:t>
            </a:r>
            <a:endParaRPr lang="en-US" altLang="zh-CN" sz="2400" b="1" kern="100" dirty="0" smtClean="0">
              <a:latin typeface="宋体"/>
              <a:cs typeface="Courier New"/>
            </a:endParaRPr>
          </a:p>
          <a:p>
            <a:pPr algn="just"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4.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阅读下面这段文言文，指出文中画横线的句子中的增补词语，并把句子翻译成现代汉语。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627063" algn="just">
              <a:spcAft>
                <a:spcPts val="0"/>
              </a:spcAft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楚厉王有警，为鼓以与百姓为戍。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饮酒醉，过而击之也，民大惊。使人止之，曰：</a:t>
            </a:r>
            <a:r>
              <a:rPr lang="en-US" sz="2400" b="1" u="sng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吾醉而与左右戏，过击之也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民皆罢。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居数月，有警，击鼓而民不赴。乃更令明号而民信之。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韩非子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外储说左上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en-US" sz="2400" b="1" kern="100" dirty="0" smtClean="0">
              <a:latin typeface="宋体"/>
              <a:ea typeface="仿宋_GB2312"/>
              <a:cs typeface="Courier New"/>
            </a:endParaRPr>
          </a:p>
          <a:p>
            <a:pPr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饮酒醉，过而击之也，民大惊。使人止之，曰：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吾醉而与左右戏，过击之也。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</a:p>
          <a:p>
            <a:pPr algn="just">
              <a:lnSpc>
                <a:spcPct val="122000"/>
              </a:lnSpc>
              <a:spcBef>
                <a:spcPct val="0"/>
              </a:spcBef>
            </a:pPr>
            <a:r>
              <a:rPr lang="zh-CN" altLang="en-US" sz="2400" b="1" dirty="0" smtClean="0"/>
              <a:t>增补词语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_________________________________</a:t>
            </a:r>
            <a:r>
              <a:rPr lang="en-US" altLang="zh-CN" sz="2400" b="1" dirty="0" smtClean="0"/>
              <a:t>  </a:t>
            </a:r>
          </a:p>
          <a:p>
            <a:pPr algn="just">
              <a:lnSpc>
                <a:spcPct val="122000"/>
              </a:lnSpc>
              <a:spcBef>
                <a:spcPct val="0"/>
              </a:spcBef>
            </a:pPr>
            <a:r>
              <a:rPr lang="zh-CN" altLang="en-US" sz="2400" b="1" dirty="0" smtClean="0"/>
              <a:t>译文：</a:t>
            </a:r>
            <a:r>
              <a:rPr lang="en-US" altLang="zh-CN" sz="2400" dirty="0" smtClean="0"/>
              <a:t>______________________________________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39628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9629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443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1103880" name="Rectangle 8"/>
          <p:cNvSpPr>
            <a:spLocks noChangeArrowheads="1"/>
          </p:cNvSpPr>
          <p:nvPr/>
        </p:nvSpPr>
        <p:spPr bwMode="auto">
          <a:xfrm>
            <a:off x="785786" y="928670"/>
            <a:ext cx="7993062" cy="4967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增补词语：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楚厉王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饮酒醉；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他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过而击之也；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楚厉王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使人止之。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译文：见参考译文中画线的句子。</a:t>
            </a:r>
            <a:endParaRPr lang="en-US" altLang="zh-CN" sz="2400" b="1" kern="100" dirty="0" smtClean="0">
              <a:solidFill>
                <a:srgbClr val="990033"/>
              </a:solidFill>
              <a:latin typeface="Times New Roman"/>
              <a:cs typeface="Times New Roman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(2)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居数月，有警，击鼓而民不赴。乃更令明号而民信之。</a:t>
            </a:r>
            <a:endParaRPr lang="en-US" altLang="zh-CN" sz="2400" b="1" kern="100" dirty="0" smtClean="0">
              <a:latin typeface="Times New Roman"/>
              <a:cs typeface="Times New Roman"/>
            </a:endParaRPr>
          </a:p>
          <a:p>
            <a:pPr algn="just">
              <a:lnSpc>
                <a:spcPct val="122000"/>
              </a:lnSpc>
              <a:spcBef>
                <a:spcPct val="0"/>
              </a:spcBef>
            </a:pPr>
            <a:r>
              <a:rPr lang="zh-CN" altLang="en-US" sz="2400" b="1" dirty="0" smtClean="0"/>
              <a:t>增补词语：</a:t>
            </a:r>
            <a:r>
              <a:rPr lang="en-US" altLang="zh-CN" sz="2400" b="1" dirty="0" smtClean="0"/>
              <a:t>_________________________________  </a:t>
            </a:r>
          </a:p>
          <a:p>
            <a:pPr algn="just">
              <a:lnSpc>
                <a:spcPct val="122000"/>
              </a:lnSpc>
              <a:spcBef>
                <a:spcPct val="0"/>
              </a:spcBef>
            </a:pPr>
            <a:r>
              <a:rPr lang="zh-CN" altLang="en-US" sz="2400" b="1" dirty="0" smtClean="0"/>
              <a:t>译文：</a:t>
            </a:r>
            <a:r>
              <a:rPr lang="en-US" altLang="zh-CN" sz="2400" b="1" dirty="0" smtClean="0"/>
              <a:t>______________________________________</a:t>
            </a: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增补词语：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楚国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有警，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楚厉王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击鼓而民不赴，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楚厉王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乃更令明号而民信之。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译文：见参考译文中画线的句子。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Bef>
                <a:spcPct val="0"/>
              </a:spcBef>
            </a:pPr>
            <a:endParaRPr lang="zh-CN" altLang="en-US" sz="2400" kern="100" dirty="0" smtClean="0">
              <a:latin typeface="宋体"/>
              <a:cs typeface="Courier New"/>
            </a:endParaRPr>
          </a:p>
          <a:p>
            <a:pPr indent="266700" algn="just">
              <a:spcAft>
                <a:spcPts val="0"/>
              </a:spcAft>
            </a:pPr>
            <a:endParaRPr lang="zh-CN" sz="2400" kern="100" dirty="0">
              <a:latin typeface="宋体"/>
              <a:cs typeface="Courier New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40652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0653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3375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8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038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8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038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8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038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8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11038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8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11038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4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1103880" name="Rectangle 8"/>
          <p:cNvSpPr>
            <a:spLocks noChangeArrowheads="1"/>
          </p:cNvSpPr>
          <p:nvPr/>
        </p:nvSpPr>
        <p:spPr bwMode="auto">
          <a:xfrm>
            <a:off x="785786" y="928671"/>
            <a:ext cx="7858180" cy="40662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indent="627063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楚厉王遇到军情警报，就用敲鼓的方式来集合百姓参与防守。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有一天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楚厉王喝醉了酒，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他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错误地敲响了军鼓，民众都非常惊慌地赶来守城。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厉王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派人制止大家说：</a:t>
            </a:r>
            <a:r>
              <a:rPr lang="en-US" sz="2400" b="1" u="sng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我是醉酒后和近侍开玩笑，才错误地击了鼓。</a:t>
            </a:r>
            <a:r>
              <a:rPr lang="en-US" sz="2400" b="1" u="sng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于是民众都回家了。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过了几个月，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楚国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又遇到军情警报，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厉王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击鼓，民众却不去备战。于是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他</a:t>
            </a:r>
            <a:r>
              <a:rPr 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更改命令，重新申明报警的信号，民众才相信。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indent="266700" algn="just">
              <a:spcAft>
                <a:spcPts val="0"/>
              </a:spcAft>
            </a:pPr>
            <a:endParaRPr lang="zh-CN" sz="2400" kern="100" dirty="0">
              <a:latin typeface="宋体"/>
              <a:cs typeface="Courier New"/>
            </a:endParaRP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40652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0653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4966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708927" cy="4992705"/>
          </a:xfrm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五、删削法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文言文中的某些虚词，如发语词、音节助词、部分连词等，在句子中只起语法作用，无实在意义，可删去不译。如：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填然鼓之，兵刃既接，弃甲曳兵而走。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en-US" sz="2400" b="1" kern="100" dirty="0" smtClean="0">
                <a:latin typeface="Times New Roman"/>
                <a:cs typeface="Courier New"/>
              </a:rPr>
              <a:t>(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孟子</a:t>
            </a:r>
            <a:r>
              <a:rPr lang="en-US" sz="2400" b="1" kern="100" dirty="0" smtClean="0">
                <a:latin typeface="Times New Roman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寡人之于国也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这句中的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之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字是音节助词，没有实在意义，翻译时可以删去；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而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字是表修饰关系的连词，可不译，翻译时也可以删去。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71396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71403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1404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8616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11188" y="166688"/>
            <a:ext cx="6697662" cy="476250"/>
          </a:xfrm>
          <a:noFill/>
        </p:spPr>
        <p:txBody>
          <a:bodyPr/>
          <a:lstStyle/>
          <a:p>
            <a:pPr algn="l" eaLnBrk="1" hangingPunct="1"/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1588" y="777875"/>
            <a:ext cx="609600" cy="2003425"/>
            <a:chOff x="1" y="490"/>
            <a:chExt cx="384" cy="1262"/>
          </a:xfrm>
        </p:grpSpPr>
        <p:pic>
          <p:nvPicPr>
            <p:cNvPr id="221197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" y="490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1198" name="内容占位符 2"/>
            <p:cNvSpPr>
              <a:spLocks/>
            </p:cNvSpPr>
            <p:nvPr/>
          </p:nvSpPr>
          <p:spPr bwMode="auto">
            <a:xfrm>
              <a:off x="62" y="573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真题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指导</a:t>
              </a:r>
            </a:p>
          </p:txBody>
        </p:sp>
      </p:grpSp>
      <p:graphicFrame>
        <p:nvGraphicFramePr>
          <p:cNvPr id="873475" name="Object 3"/>
          <p:cNvGraphicFramePr>
            <a:graphicFrameLocks noChangeAspect="1"/>
          </p:cNvGraphicFramePr>
          <p:nvPr/>
        </p:nvGraphicFramePr>
        <p:xfrm>
          <a:off x="928662" y="928670"/>
          <a:ext cx="7643866" cy="53869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文档" r:id="rId5" imgW="7293542" imgH="5151465" progId="Word.Document.12">
                  <p:embed/>
                </p:oleObj>
              </mc:Choice>
              <mc:Fallback>
                <p:oleObj name="文档" r:id="rId5" imgW="7293542" imgH="5151465" progId="Word.Documen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928670"/>
                        <a:ext cx="7643866" cy="538697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714348" y="5143512"/>
            <a:ext cx="7929618" cy="1894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B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　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解析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  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一个皇帝所用年号少则一个，多则十几个。如唐高宗有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14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个；明清皇帝大多一人一个年号。</a:t>
            </a:r>
            <a:endParaRPr lang="en-US" altLang="zh-CN" sz="2400" b="1" kern="100" dirty="0" smtClean="0">
              <a:solidFill>
                <a:srgbClr val="990033"/>
              </a:solidFill>
              <a:latin typeface="Times New Roman"/>
              <a:cs typeface="Times New Roman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eaLnBrk="0" fontAlgn="base" hangingPunct="0">
              <a:lnSpc>
                <a:spcPct val="122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03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41676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1677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14348" y="1071546"/>
            <a:ext cx="7929618" cy="5776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【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技法小练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】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altLang="zh-CN" sz="2400" b="1" kern="100" dirty="0" smtClean="0">
                <a:latin typeface="宋体"/>
                <a:ea typeface="Times New Roman"/>
                <a:cs typeface="Courier New"/>
              </a:rPr>
              <a:t>5.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阅读下面这段文言文，指出文中画横线的句子中的删削词语，并把句子翻译成现代汉语。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627063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曾子之妻之市，其子随之而泣，其母曰：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女还，顾反为女杀彘。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适市来，曾子欲捕彘杀之。妻止之曰：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特与婴儿戏耳。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曾子曰：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婴儿非与戏也。婴儿非有知也，待父母而学者也，听父母之教。今子欺之，是教子欺也。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母欺子，子而不信其母，非以成教也。</a:t>
            </a:r>
            <a:r>
              <a:rPr lang="en-US" sz="2400" b="1" u="sng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遂烹彘也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韩非子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外储说左上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</a:p>
          <a:p>
            <a:pPr algn="just">
              <a:lnSpc>
                <a:spcPct val="122000"/>
              </a:lnSpc>
              <a:spcBef>
                <a:spcPct val="0"/>
              </a:spcBef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删削</a:t>
            </a:r>
            <a:r>
              <a:rPr lang="zh-CN" altLang="en-US" sz="2400" b="1" dirty="0" smtClean="0"/>
              <a:t>词语：</a:t>
            </a:r>
            <a:r>
              <a:rPr lang="en-US" altLang="zh-CN" sz="2400" b="1" dirty="0" smtClean="0"/>
              <a:t>_________________________________  </a:t>
            </a:r>
          </a:p>
          <a:p>
            <a:pPr algn="just">
              <a:lnSpc>
                <a:spcPct val="122000"/>
              </a:lnSpc>
              <a:spcBef>
                <a:spcPct val="0"/>
              </a:spcBef>
            </a:pPr>
            <a:r>
              <a:rPr lang="zh-CN" altLang="en-US" sz="2400" b="1" dirty="0" smtClean="0"/>
              <a:t>译文：</a:t>
            </a:r>
            <a:r>
              <a:rPr lang="en-US" altLang="zh-CN" sz="2400" b="1" dirty="0" smtClean="0"/>
              <a:t>______________________________________</a:t>
            </a:r>
            <a:endParaRPr lang="en-US" sz="2400" b="1" kern="100" dirty="0" smtClean="0">
              <a:latin typeface="Times New Roman"/>
              <a:ea typeface="仿宋_GB2312"/>
              <a:cs typeface="Courier New"/>
            </a:endParaRPr>
          </a:p>
          <a:p>
            <a:pPr indent="266700">
              <a:lnSpc>
                <a:spcPct val="122000"/>
              </a:lnSpc>
              <a:spcAft>
                <a:spcPts val="0"/>
              </a:spcAft>
            </a:pPr>
            <a:endParaRPr lang="zh-CN" altLang="en-US" sz="2400" b="1" kern="100" dirty="0" smtClean="0">
              <a:latin typeface="宋体"/>
              <a:cs typeface="Courier New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6799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241676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1677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14348" y="857232"/>
            <a:ext cx="7929618" cy="622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删削词语：也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译文：见参考译文中画线的句子。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indent="627063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曾子的妻子到集市上去，她的孩子跟在她后面哭泣，孩子的母亲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曾子的妻子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你回去，等我回来给你杀猪吃。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曾子的妻子从集市回来，曾子打算抓猪来杀。他的妻子阻止他说：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我只不过是和孩子开玩笑罢了。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曾子说：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可不能和小孩子开玩笑。小孩子没什么判断力，只知向父母学习，听从父母的教诲。现在你欺骗了他，就是教他骗人。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母亲欺骗孩子，孩子就不相信自己的母亲了，这不是用来教导孩子的方法。</a:t>
            </a:r>
            <a:r>
              <a:rPr lang="en-US" sz="2400" b="1" u="sng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u="sng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于是就把猪杀掉煮了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。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algn="just">
              <a:lnSpc>
                <a:spcPct val="122000"/>
              </a:lnSpc>
              <a:spcBef>
                <a:spcPct val="0"/>
              </a:spcBef>
            </a:pPr>
            <a:endParaRPr lang="en-US" sz="2400" b="1" kern="100" dirty="0" smtClean="0">
              <a:latin typeface="Times New Roman"/>
              <a:ea typeface="仿宋_GB2312"/>
              <a:cs typeface="Courier New"/>
            </a:endParaRPr>
          </a:p>
          <a:p>
            <a:pPr indent="266700">
              <a:lnSpc>
                <a:spcPct val="122000"/>
              </a:lnSpc>
              <a:spcAft>
                <a:spcPts val="0"/>
              </a:spcAft>
            </a:pPr>
            <a:endParaRPr lang="zh-CN" altLang="en-US" sz="2400" b="1" kern="100" dirty="0" smtClean="0">
              <a:latin typeface="宋体"/>
              <a:cs typeface="Courier New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2218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857225" y="928670"/>
            <a:ext cx="7715304" cy="5214974"/>
          </a:xfrm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六、调整法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将倒装语序调整为正常语序，对于倒装句式要先找出该句的谓语，再以此为核心找出主、宾、定、状、补，然后分析出该句是宾语前置、定语后置、谓语前置和介宾结构后置等句式中的哪一种，根据句子的具体情况再做调整。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7242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7242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242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2125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28662" y="785794"/>
            <a:ext cx="7715304" cy="5572164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kern="100" dirty="0" smtClean="0">
                <a:latin typeface="Times New Roman"/>
                <a:cs typeface="Times New Roman"/>
              </a:rPr>
              <a:t>【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技法小练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】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en-US" altLang="zh-CN" sz="2400" b="1" kern="100" dirty="0" smtClean="0">
                <a:latin typeface="宋体"/>
                <a:ea typeface="Times New Roman"/>
                <a:cs typeface="Courier New"/>
              </a:rPr>
              <a:t>6.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阅读下面这段文言文，指出文中画横线的句子中的调整内容，并把句子翻译成现代汉语。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marL="0" indent="609600" algn="just">
              <a:lnSpc>
                <a:spcPct val="122000"/>
              </a:lnSpc>
              <a:spcAft>
                <a:spcPts val="0"/>
              </a:spcAft>
              <a:buNone/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晋文公攻原，裹十日粮，遂与大夫期十日。至原十日而原不下，击金而退，罢兵而去。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士有从原中出者，曰：</a:t>
            </a:r>
            <a:r>
              <a:rPr lang="en-US" sz="2400" b="1" u="sng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原三日即下矣。</a:t>
            </a:r>
            <a:r>
              <a:rPr lang="en-US" sz="2400" b="1" u="sng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群臣左右谏曰：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夫原之食竭力尽矣，君姑待之。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公曰：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吾与士期十日，不去，是亡吾信也。得原失信，吾不为也。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遂罢兵而去。原人闻曰：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有君如彼其信也，可无归乎？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乃降公。卫人闻曰：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有君如彼其信也，可无从乎？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乃降公。孔子闻而记之，曰：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攻原得卫者，信也。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”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lnSpc>
                <a:spcPct val="122000"/>
              </a:lnSpc>
              <a:spcAft>
                <a:spcPts val="0"/>
              </a:spcAft>
              <a:buNone/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韩非子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外储说左上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57242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7242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242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0100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857224" y="928670"/>
            <a:ext cx="7920037" cy="5399088"/>
          </a:xfrm>
        </p:spPr>
        <p:txBody>
          <a:bodyPr/>
          <a:lstStyle/>
          <a:p>
            <a:pPr algn="just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kern="100" dirty="0" smtClean="0">
                <a:latin typeface="Times New Roman"/>
                <a:cs typeface="Times New Roman"/>
              </a:rPr>
              <a:t>删削</a:t>
            </a:r>
            <a:r>
              <a:rPr lang="zh-CN" altLang="en-US" sz="2400" b="1" dirty="0" smtClean="0"/>
              <a:t>词语：</a:t>
            </a:r>
            <a:r>
              <a:rPr lang="en-US" altLang="zh-CN" sz="2400" b="1" dirty="0" smtClean="0"/>
              <a:t>_________________________________  </a:t>
            </a:r>
          </a:p>
          <a:p>
            <a:pPr algn="just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dirty="0" smtClean="0"/>
              <a:t>译文：</a:t>
            </a:r>
            <a:r>
              <a:rPr lang="en-US" altLang="zh-CN" sz="2400" b="1" dirty="0" smtClean="0"/>
              <a:t>______________________________________</a:t>
            </a:r>
            <a:endParaRPr lang="en-US" altLang="zh-CN" sz="2400" dirty="0" smtClean="0"/>
          </a:p>
          <a:p>
            <a:pPr marL="0" indent="0">
              <a:lnSpc>
                <a:spcPct val="122000"/>
              </a:lnSpc>
              <a:buNone/>
            </a:pPr>
            <a:r>
              <a:rPr lang="zh-CN" altLang="en-US" sz="2400" b="1" dirty="0" smtClean="0">
                <a:solidFill>
                  <a:srgbClr val="990033"/>
                </a:solidFill>
              </a:rPr>
              <a:t>调整内容：</a:t>
            </a:r>
            <a:r>
              <a:rPr lang="en-US" sz="2400" b="1" dirty="0" smtClean="0">
                <a:solidFill>
                  <a:srgbClr val="990033"/>
                </a:solidFill>
                <a:latin typeface="+mn-ea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</a:rPr>
              <a:t>士有从原中出者</a:t>
            </a:r>
            <a:r>
              <a:rPr lang="en-US" sz="2400" b="1" dirty="0" smtClean="0">
                <a:solidFill>
                  <a:srgbClr val="990033"/>
                </a:solidFill>
                <a:latin typeface="+mn-ea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</a:rPr>
              <a:t>为定语后置句，应调整为</a:t>
            </a:r>
            <a:r>
              <a:rPr lang="en-US" sz="2400" b="1" dirty="0" smtClean="0">
                <a:solidFill>
                  <a:srgbClr val="990033"/>
                </a:solidFill>
                <a:latin typeface="+mn-ea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+mn-ea"/>
              </a:rPr>
              <a:t>有从原中出之士</a:t>
            </a:r>
            <a:r>
              <a:rPr lang="en-US" sz="2400" b="1" dirty="0" smtClean="0">
                <a:solidFill>
                  <a:srgbClr val="990033"/>
                </a:solidFill>
                <a:latin typeface="+mn-ea"/>
              </a:rPr>
              <a:t>”</a:t>
            </a:r>
            <a:endParaRPr lang="zh-CN" altLang="en-US" sz="2400" b="1" dirty="0" smtClean="0">
              <a:solidFill>
                <a:srgbClr val="990033"/>
              </a:solidFill>
              <a:latin typeface="+mn-ea"/>
            </a:endParaRPr>
          </a:p>
          <a:p>
            <a:pPr>
              <a:lnSpc>
                <a:spcPct val="122000"/>
              </a:lnSpc>
              <a:buNone/>
            </a:pPr>
            <a:r>
              <a:rPr lang="zh-CN" altLang="en-US" sz="2400" b="1" dirty="0" smtClean="0">
                <a:solidFill>
                  <a:srgbClr val="990033"/>
                </a:solidFill>
              </a:rPr>
              <a:t>译文：见参考译文中画线的句子。</a:t>
            </a:r>
          </a:p>
          <a:p>
            <a:pPr>
              <a:lnSpc>
                <a:spcPct val="122000"/>
              </a:lnSpc>
              <a:buNone/>
            </a:pPr>
            <a:r>
              <a:rPr lang="en-US" sz="2400" b="1" dirty="0" smtClean="0">
                <a:solidFill>
                  <a:srgbClr val="990033"/>
                </a:solidFill>
              </a:rPr>
              <a:t>[</a:t>
            </a:r>
            <a:r>
              <a:rPr lang="zh-CN" altLang="en-US" sz="2400" b="1" dirty="0" smtClean="0">
                <a:solidFill>
                  <a:srgbClr val="990033"/>
                </a:solidFill>
              </a:rPr>
              <a:t>参考译文</a:t>
            </a:r>
            <a:r>
              <a:rPr lang="en-US" sz="2400" b="1" dirty="0" smtClean="0">
                <a:solidFill>
                  <a:srgbClr val="990033"/>
                </a:solidFill>
              </a:rPr>
              <a:t>]</a:t>
            </a:r>
            <a:endParaRPr lang="zh-CN" altLang="en-US" sz="2400" b="1" dirty="0" smtClean="0">
              <a:solidFill>
                <a:srgbClr val="990033"/>
              </a:solidFill>
            </a:endParaRPr>
          </a:p>
          <a:p>
            <a:pPr marL="0" indent="627063">
              <a:lnSpc>
                <a:spcPct val="122000"/>
              </a:lnSpc>
              <a:buNone/>
            </a:pP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晋文公攻打原国，只携带着可供食用十天的粮食，于是和大夫们约定十天内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攻下原国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收兵。到原国十天了，却没有攻下原国，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晋文公便下令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)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敲锣退军，准备收兵回晋国。</a:t>
            </a:r>
            <a:r>
              <a:rPr lang="zh-CN" altLang="en-US" sz="2400" b="1" u="sng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这时，有个从原国都城中出来的人报告说：</a:t>
            </a:r>
            <a:r>
              <a:rPr lang="en-US" altLang="en-US" sz="2400" b="1" u="sng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“</a:t>
            </a:r>
            <a:r>
              <a:rPr lang="zh-CN" altLang="en-US" sz="2400" b="1" u="sng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再有</a:t>
            </a:r>
          </a:p>
        </p:txBody>
      </p:sp>
      <p:sp>
        <p:nvSpPr>
          <p:cNvPr id="57242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7242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242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0330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857224" y="928670"/>
            <a:ext cx="7920037" cy="5399088"/>
          </a:xfrm>
        </p:spPr>
        <p:txBody>
          <a:bodyPr/>
          <a:lstStyle/>
          <a:p>
            <a:pPr marL="0" indent="0" algn="just">
              <a:lnSpc>
                <a:spcPct val="122000"/>
              </a:lnSpc>
              <a:spcBef>
                <a:spcPct val="0"/>
              </a:spcBef>
              <a:buNone/>
            </a:pPr>
            <a:r>
              <a:rPr lang="zh-CN" altLang="en-US" sz="2400" b="1" u="sng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三天就可以攻下原国了。</a:t>
            </a:r>
            <a:r>
              <a:rPr lang="en-US" altLang="en-US" sz="2400" b="1" u="sng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晋文公身边的群臣也劝谏说：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原国的粮食已经吃完了，兵力也用尽了，请国君姑且再等待一些时日吧！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晋文公说：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“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我跟大夫们约定了十天的期限，若不回去是失去我的信用啊！得到原国而失去信用，我是不会这样做的。</a:t>
            </a:r>
            <a:r>
              <a:rPr lang="en-US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”</a:t>
            </a:r>
            <a:r>
              <a:rPr lang="zh-CN" altLang="en-US" sz="2400" b="1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于是下令撤兵回晋国去了。原国的百姓听说这件事，都说：“有像晋文公这样讲信用的国君，能不归顺他吗？”于是原国归顺了晋文公。卫国的人听到这个消息，便说：“有像晋文公这样讲信用的君主，能不跟随他吗？”于是归顺了晋文公。孔子听说了，就把这件事记载下来，并且评价说：“晋文公攻打原国同时获得了卫国的原因，是他能守信啊！”</a:t>
            </a:r>
          </a:p>
        </p:txBody>
      </p:sp>
      <p:sp>
        <p:nvSpPr>
          <p:cNvPr id="572420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2674938"/>
            <a:ext cx="609600" cy="1978025"/>
            <a:chOff x="1" y="1685"/>
            <a:chExt cx="384" cy="1246"/>
          </a:xfrm>
        </p:grpSpPr>
        <p:pic>
          <p:nvPicPr>
            <p:cNvPr id="57242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1685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2428" name="内容占位符 2"/>
            <p:cNvSpPr>
              <a:spLocks/>
            </p:cNvSpPr>
            <p:nvPr/>
          </p:nvSpPr>
          <p:spPr bwMode="auto">
            <a:xfrm>
              <a:off x="68" y="1752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考点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技法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6760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43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73446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3447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*</a:t>
            </a:r>
            <a:r>
              <a:rPr lang="en-US" altLang="zh-CN" sz="2400" b="1" kern="100" dirty="0" smtClean="0">
                <a:latin typeface="Times New Roman"/>
                <a:cs typeface="Times New Roman"/>
              </a:rPr>
              <a:t>1.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阅读下面的文言文，翻译文中画横线的句子。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(10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627063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齐威王召即墨大夫，语之曰：</a:t>
            </a:r>
            <a:r>
              <a:rPr lang="zh-CN" alt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自子之居即墨也，毁言日至。然吾使人视即墨，田野辟，人民给，官无事，东方以宁。是子不事吾左右以求助也。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封之万家。召阿大夫，语之曰：</a:t>
            </a:r>
            <a:r>
              <a:rPr lang="en-US" sz="2400" b="1" kern="100" dirty="0" smtClean="0"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自子守阿，誉言日至。吾使人视阿，田野不辟，人民贫馁。昔日赵攻鄄，子不救；卫取薛陵，子不知。是子厚币事吾左右以求誉也！</a:t>
            </a:r>
            <a:r>
              <a:rPr lang="en-US" sz="2400" b="1" kern="100" dirty="0" smtClean="0">
                <a:latin typeface="宋体"/>
                <a:cs typeface="Times New Roman"/>
              </a:rPr>
              <a:t>”</a:t>
            </a:r>
            <a:r>
              <a:rPr lang="zh-CN" altLang="en-US" sz="2400" b="1" u="sng" kern="100" dirty="0" smtClean="0">
                <a:latin typeface="Times New Roman"/>
                <a:ea typeface="楷体_GB2312"/>
                <a:cs typeface="Times New Roman"/>
              </a:rPr>
              <a:t>是日，烹阿大夫及左右尝誉者。于是群臣耸惧，莫敢饰诈，务尽其情，齐国大治，强于天下</a:t>
            </a:r>
            <a:r>
              <a:rPr lang="zh-CN" altLang="en-US" sz="2400" b="1" kern="100" dirty="0" smtClean="0">
                <a:latin typeface="Times New Roman"/>
                <a:ea typeface="楷体_GB2312"/>
                <a:cs typeface="Times New Roman"/>
              </a:rPr>
              <a:t>。</a:t>
            </a:r>
            <a:endParaRPr lang="zh-CN" altLang="en-US" sz="2400" b="1" kern="100" dirty="0" smtClean="0">
              <a:latin typeface="宋体"/>
              <a:cs typeface="Courier New"/>
            </a:endParaRPr>
          </a:p>
          <a:p>
            <a:pPr indent="266700" algn="r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选自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《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资治通鉴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·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卷第一</a:t>
            </a:r>
            <a:r>
              <a:rPr lang="en-US" altLang="zh-CN" sz="2400" b="1" kern="100" dirty="0" smtClean="0">
                <a:latin typeface="Times New Roman"/>
                <a:ea typeface="仿宋_GB2312"/>
                <a:cs typeface="Times New Roman"/>
              </a:rPr>
              <a:t>》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zh-CN" sz="2400" b="1" kern="100" dirty="0">
              <a:latin typeface="宋体"/>
              <a:cs typeface="Courier New"/>
            </a:endParaRPr>
          </a:p>
        </p:txBody>
      </p: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  <p:extLst>
      <p:ext uri="{BB962C8B-B14F-4D97-AF65-F5344CB8AC3E}">
        <p14:creationId xmlns:p14="http://schemas.microsoft.com/office/powerpoint/2010/main" val="2550503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857224" y="928670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sz="2400" b="1" kern="100" dirty="0" smtClean="0">
                <a:latin typeface="Times New Roman"/>
                <a:cs typeface="Courier New"/>
              </a:rPr>
              <a:t>(1)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自子之居即墨也，毁言日至。然吾使人视即墨，田野辟，人民给，官无事，东方以宁。是子不事吾左右以求助也。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(5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en-US" altLang="zh-CN" sz="2400" b="1" dirty="0" smtClean="0">
              <a:solidFill>
                <a:srgbClr val="000000"/>
              </a:solidFill>
              <a:latin typeface="Times New Roman" pitchFamily="18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 smtClean="0">
                <a:solidFill>
                  <a:prstClr val="black"/>
                </a:solidFill>
              </a:rPr>
              <a:t>     </a:t>
            </a:r>
            <a:r>
              <a:rPr lang="en-US" altLang="zh-CN" sz="2400" dirty="0" smtClean="0">
                <a:solidFill>
                  <a:prstClr val="black"/>
                </a:solidFill>
              </a:rPr>
              <a:t>______________________________________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zh-CN" sz="2400" dirty="0" smtClean="0">
              <a:solidFill>
                <a:prstClr val="black"/>
              </a:solidFill>
            </a:endParaRPr>
          </a:p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自从你镇守即墨，指责你的话每天都传来。然而我派人去察看即墨，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只见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田地被开辟，人民富裕充足，官府无事，东方因而十分安定。这是你不巴结我身边的内臣来求得帮助的原因。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 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注意点：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居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，镇守；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辟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，被开辟；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给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，富裕充足；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是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……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也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cs typeface="Times New Roman"/>
              </a:rPr>
              <a:t>是判断句的标志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cs typeface="Courier New"/>
              </a:rPr>
              <a:t>)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en-US" altLang="zh-CN" sz="2400" b="1" dirty="0" smtClean="0">
                <a:solidFill>
                  <a:srgbClr val="990033"/>
                </a:solidFill>
              </a:rPr>
              <a:t> </a:t>
            </a:r>
          </a:p>
        </p:txBody>
      </p:sp>
      <p:sp>
        <p:nvSpPr>
          <p:cNvPr id="574468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74470" name="Picture 6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4471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  <p:sp>
        <p:nvSpPr>
          <p:cNvPr id="9" name="动作按钮: 自定义 8">
            <a:hlinkClick r:id="rId3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  <p:extLst>
      <p:ext uri="{BB962C8B-B14F-4D97-AF65-F5344CB8AC3E}">
        <p14:creationId xmlns:p14="http://schemas.microsoft.com/office/powerpoint/2010/main" val="1050878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49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en-US" altLang="zh-CN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(2)</a:t>
            </a:r>
            <a:r>
              <a:rPr lang="zh-CN" altLang="en-US" sz="2400" b="1" kern="100" dirty="0" smtClean="0">
                <a:latin typeface="Times New Roman"/>
                <a:cs typeface="Times New Roman"/>
              </a:rPr>
              <a:t>是日，烹阿大夫及左右尝誉者。于是群臣耸惧，莫敢饰诈，务尽其情，齐国大治，强于天下。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(5</a:t>
            </a:r>
            <a:r>
              <a:rPr lang="zh-CN" altLang="en-US" sz="2400" b="1" kern="100" dirty="0" smtClean="0">
                <a:latin typeface="Times New Roman"/>
                <a:ea typeface="仿宋_GB2312"/>
                <a:cs typeface="Times New Roman"/>
              </a:rPr>
              <a:t>分</a:t>
            </a:r>
            <a:r>
              <a:rPr lang="en-US" sz="2400" b="1" kern="100" dirty="0" smtClean="0">
                <a:latin typeface="Times New Roman"/>
                <a:ea typeface="仿宋_GB2312"/>
                <a:cs typeface="Courier New"/>
              </a:rPr>
              <a:t>)</a:t>
            </a:r>
            <a:endParaRPr lang="en-US" altLang="zh-CN" sz="2400" b="1" dirty="0" smtClean="0">
              <a:solidFill>
                <a:srgbClr val="000000"/>
              </a:solidFill>
              <a:latin typeface="Times New Roman" pitchFamily="18" charset="0"/>
              <a:ea typeface="仿宋_GB2312" pitchFamily="49" charset="-122"/>
              <a:cs typeface="Times New Roman" pitchFamily="18" charset="0"/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itchFamily="18" charset="0"/>
                <a:ea typeface="仿宋_GB2312" pitchFamily="49" charset="-122"/>
                <a:cs typeface="Times New Roman" pitchFamily="18" charset="0"/>
              </a:rPr>
              <a:t>      </a:t>
            </a:r>
            <a:r>
              <a:rPr lang="en-US" altLang="zh-CN" sz="2400" dirty="0" smtClean="0">
                <a:solidFill>
                  <a:prstClr val="black"/>
                </a:solidFill>
              </a:rPr>
              <a:t>______________________________________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 smtClean="0">
                <a:solidFill>
                  <a:prstClr val="black"/>
                </a:solidFill>
              </a:rPr>
              <a:t>    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srgbClr val="990033"/>
                </a:solidFill>
              </a:rPr>
              <a:t>这一天，齐威王下令烹死阿地大夫及曾经替他说好话的身边的内臣。于是群臣十分恐惧，没有谁敢再弄虚作假，都尽力做实事，齐国因此非常安定、太平，在当时成为天下最强盛的国家。</a:t>
            </a:r>
            <a:r>
              <a:rPr lang="en-US" altLang="zh-CN" sz="2400" b="1" dirty="0" smtClean="0">
                <a:solidFill>
                  <a:srgbClr val="990033"/>
                </a:solidFill>
              </a:rPr>
              <a:t>(</a:t>
            </a:r>
            <a:r>
              <a:rPr lang="zh-CN" altLang="en-US" sz="2400" b="1" dirty="0" smtClean="0">
                <a:solidFill>
                  <a:srgbClr val="990033"/>
                </a:solidFill>
              </a:rPr>
              <a:t>注意点：“烹”，烹死；“左右尝誉者”是定语后置句；“治”，安定，太平</a:t>
            </a:r>
            <a:r>
              <a:rPr lang="en-US" altLang="zh-CN" sz="2400" b="1" dirty="0" smtClean="0">
                <a:solidFill>
                  <a:srgbClr val="990033"/>
                </a:solidFill>
              </a:rPr>
              <a:t>)</a:t>
            </a: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b="1" dirty="0" smtClean="0">
              <a:solidFill>
                <a:srgbClr val="990033"/>
              </a:solidFill>
            </a:endParaRPr>
          </a:p>
          <a:p>
            <a:pPr fontAlgn="base">
              <a:lnSpc>
                <a:spcPts val="35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400" b="1" dirty="0" smtClean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549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575499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5500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1144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75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050" name="Rectangle 2"/>
          <p:cNvSpPr>
            <a:spLocks noChangeArrowheads="1"/>
          </p:cNvSpPr>
          <p:nvPr/>
        </p:nvSpPr>
        <p:spPr bwMode="auto">
          <a:xfrm>
            <a:off x="790575" y="936625"/>
            <a:ext cx="77422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dirty="0" smtClean="0">
                <a:solidFill>
                  <a:srgbClr val="990033"/>
                </a:solidFill>
                <a:latin typeface="宋体" pitchFamily="2" charset="-122"/>
              </a:rPr>
              <a:t> 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[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Times New Roman"/>
              </a:rPr>
              <a:t>参考译文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黑体"/>
                <a:cs typeface="Courier New"/>
              </a:rPr>
              <a:t>] 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 </a:t>
            </a:r>
            <a:endParaRPr lang="zh-CN" altLang="en-US" sz="2400" b="1" kern="100" dirty="0" smtClean="0">
              <a:solidFill>
                <a:srgbClr val="990033"/>
              </a:solidFill>
              <a:latin typeface="宋体"/>
              <a:cs typeface="Courier New"/>
            </a:endParaRPr>
          </a:p>
          <a:p>
            <a:pPr indent="627063" algn="just">
              <a:lnSpc>
                <a:spcPct val="122000"/>
              </a:lnSpc>
              <a:spcAft>
                <a:spcPts val="0"/>
              </a:spcAft>
            </a:pP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齐威王召见即墨大夫，对他说：</a:t>
            </a:r>
            <a:r>
              <a:rPr 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自从你镇守即墨，指责你的话每天都传来。然而我派人去察看即墨，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只见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田地被开辟，人民富裕充足，官府无事，东方因而十分安定。这是你不巴结我身边的内臣来求得帮助的原因。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便封赐即墨大夫享用一万户的俸禄。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齐威王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又召见阿地大夫，对他说：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“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自从你到阿地镇守，称赞你的话每天都传来。我派人前去察看阿地，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只见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田地荒芜，百姓贫困饥饿。以前赵国攻打鄄地，你不救；卫国夺取薛陵，你不知道。这是你用重金来买通我的身边的内臣来求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他们</a:t>
            </a:r>
            <a:r>
              <a:rPr 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替你说好话的原因！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宋体"/>
                <a:cs typeface="Times New Roman"/>
              </a:rPr>
              <a:t>”</a:t>
            </a:r>
            <a:r>
              <a:rPr lang="zh-CN" altLang="en-US" sz="2400" b="1" kern="100" dirty="0" smtClean="0">
                <a:solidFill>
                  <a:srgbClr val="990033"/>
                </a:solidFill>
                <a:latin typeface="Times New Roman"/>
                <a:ea typeface="楷体_GB2312"/>
                <a:cs typeface="Times New Roman"/>
              </a:rPr>
              <a:t>这一天，齐威王下令烹死阿地</a:t>
            </a:r>
            <a:endParaRPr lang="zh-CN" sz="2400" b="1" kern="100" dirty="0">
              <a:solidFill>
                <a:srgbClr val="990033"/>
              </a:solidFill>
              <a:latin typeface="宋体"/>
              <a:cs typeface="Courier New"/>
            </a:endParaRPr>
          </a:p>
        </p:txBody>
      </p:sp>
      <p:sp>
        <p:nvSpPr>
          <p:cNvPr id="1282052" name="标题 1"/>
          <p:cNvSpPr>
            <a:spLocks/>
          </p:cNvSpPr>
          <p:nvPr/>
        </p:nvSpPr>
        <p:spPr bwMode="auto">
          <a:xfrm>
            <a:off x="611188" y="166688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6</a:t>
            </a:r>
            <a:r>
              <a:rPr lang="zh-CN" altLang="en-US" sz="2200" b="1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理解并翻译文中的句子</a:t>
            </a:r>
          </a:p>
        </p:txBody>
      </p:sp>
      <p:sp>
        <p:nvSpPr>
          <p:cNvPr id="9" name="动作按钮: 自定义 8">
            <a:hlinkClick r:id="rId2" action="ppaction://hlinksldjump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1588" y="4581525"/>
            <a:ext cx="609600" cy="2028825"/>
            <a:chOff x="1" y="2886"/>
            <a:chExt cx="384" cy="1278"/>
          </a:xfrm>
        </p:grpSpPr>
        <p:pic>
          <p:nvPicPr>
            <p:cNvPr id="1282058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" y="2886"/>
              <a:ext cx="384" cy="11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82059" name="内容占位符 2"/>
            <p:cNvSpPr>
              <a:spLocks/>
            </p:cNvSpPr>
            <p:nvPr/>
          </p:nvSpPr>
          <p:spPr bwMode="auto">
            <a:xfrm>
              <a:off x="50" y="2985"/>
              <a:ext cx="272" cy="11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训练</a:t>
              </a:r>
              <a:r>
                <a:rPr lang="en-US" altLang="zh-CN" sz="2000" b="1" smtClean="0">
                  <a:solidFill>
                    <a:prstClr val="white"/>
                  </a:solidFill>
                  <a:ea typeface="幼圆" pitchFamily="49" charset="-122"/>
                </a:rPr>
                <a:t> ·</a:t>
              </a:r>
            </a:p>
            <a:p>
              <a:pPr fontAlgn="base">
                <a:lnSpc>
                  <a:spcPts val="2300"/>
                </a:lnSpc>
                <a:spcBef>
                  <a:spcPct val="0"/>
                </a:spcBef>
                <a:spcAft>
                  <a:spcPct val="0"/>
                </a:spcAft>
                <a:buFont typeface="Arial" charset="0"/>
                <a:buNone/>
              </a:pPr>
              <a:r>
                <a:rPr lang="zh-CN" altLang="en-US" sz="2000" b="1" smtClean="0">
                  <a:solidFill>
                    <a:prstClr val="white"/>
                  </a:solidFill>
                  <a:ea typeface="幼圆" pitchFamily="49" charset="-122"/>
                </a:rPr>
                <a:t>检测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2239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11955</Words>
  <Application>Microsoft Office PowerPoint</Application>
  <PresentationFormat>全屏显示(4:3)</PresentationFormat>
  <Paragraphs>852</Paragraphs>
  <Slides>116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116</vt:i4>
      </vt:variant>
    </vt:vector>
  </HeadingPairs>
  <TitlesOfParts>
    <vt:vector size="119" baseType="lpstr">
      <vt:lpstr>Office 主题​​</vt:lpstr>
      <vt:lpstr>文档</vt:lpstr>
      <vt:lpstr>Document</vt:lpstr>
      <vt:lpstr>PowerPoint 演示文稿</vt:lpstr>
      <vt:lpstr>PowerPoint 演示文稿</vt:lpstr>
      <vt:lpstr>PowerPoint 演示文稿</vt:lpstr>
      <vt:lpstr>第6讲　理解并翻译文中的句子</vt:lpstr>
      <vt:lpstr>第6讲　理解并翻译文中的句子</vt:lpstr>
      <vt:lpstr>第6讲　理解并翻译文中的句子</vt:lpstr>
      <vt:lpstr>第6讲　理解并翻译文中的句子</vt:lpstr>
      <vt:lpstr>第6讲　理解并翻译文中的句子</vt:lpstr>
      <vt:lpstr>第6讲　理解并翻译文中的句子</vt:lpstr>
      <vt:lpstr>第6讲　理解并翻译文中的句子</vt:lpstr>
      <vt:lpstr>第6讲　理解并翻译文中的句子</vt:lpstr>
      <vt:lpstr>PowerPoint 演示文稿</vt:lpstr>
      <vt:lpstr>第6讲　理解并翻译文中的句子</vt:lpstr>
      <vt:lpstr>第6讲　理解并翻译文中的句子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2</cp:revision>
  <dcterms:created xsi:type="dcterms:W3CDTF">2016-08-17T13:59:43Z</dcterms:created>
  <dcterms:modified xsi:type="dcterms:W3CDTF">2016-08-17T14:02:35Z</dcterms:modified>
</cp:coreProperties>
</file>

<file path=docProps/thumbnail.jpeg>
</file>